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theme/theme8.xml" ContentType="application/vnd.openxmlformats-officedocument.theme+xml"/>
  <Override PartName="/ppt/theme/theme9.xml" ContentType="application/vnd.openxmlformats-officedocument.theme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877" r:id="rId2"/>
    <p:sldMasterId id="2147483881" r:id="rId3"/>
    <p:sldMasterId id="2147483883" r:id="rId4"/>
    <p:sldMasterId id="2147483887" r:id="rId5"/>
    <p:sldMasterId id="2147483889" r:id="rId6"/>
    <p:sldMasterId id="2147483891" r:id="rId7"/>
  </p:sldMasterIdLst>
  <p:notesMasterIdLst>
    <p:notesMasterId r:id="rId25"/>
  </p:notesMasterIdLst>
  <p:handoutMasterIdLst>
    <p:handoutMasterId r:id="rId26"/>
  </p:handoutMasterIdLst>
  <p:sldIdLst>
    <p:sldId id="277" r:id="rId8"/>
    <p:sldId id="295" r:id="rId9"/>
    <p:sldId id="278" r:id="rId10"/>
    <p:sldId id="283" r:id="rId11"/>
    <p:sldId id="324" r:id="rId12"/>
    <p:sldId id="299" r:id="rId13"/>
    <p:sldId id="288" r:id="rId14"/>
    <p:sldId id="325" r:id="rId15"/>
    <p:sldId id="314" r:id="rId16"/>
    <p:sldId id="304" r:id="rId17"/>
    <p:sldId id="315" r:id="rId18"/>
    <p:sldId id="317" r:id="rId19"/>
    <p:sldId id="318" r:id="rId20"/>
    <p:sldId id="320" r:id="rId21"/>
    <p:sldId id="321" r:id="rId22"/>
    <p:sldId id="322" r:id="rId23"/>
    <p:sldId id="281" r:id="rId24"/>
  </p:sldIdLst>
  <p:sldSz cx="9144000" cy="6858000" type="letter"/>
  <p:notesSz cx="9296400" cy="6858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</p:showPr>
  <p:clrMru>
    <a:srgbClr val="0000FF"/>
    <a:srgbClr val="6600CC"/>
    <a:srgbClr val="CC66FF"/>
    <a:srgbClr val="3399FF"/>
    <a:srgbClr val="0099CC"/>
    <a:srgbClr val="336699"/>
    <a:srgbClr val="0066CC"/>
    <a:srgbClr val="99CC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55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04" y="-72"/>
      </p:cViewPr>
      <p:guideLst>
        <p:guide orient="horz" pos="2160"/>
        <p:guide pos="2928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26629" cy="343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51" tIns="46375" rIns="92751" bIns="46375" numCol="1" anchor="t" anchorCtr="0" compatLnSpc="1">
            <a:prstTxWarp prst="textNoShape">
              <a:avLst/>
            </a:prstTxWarp>
          </a:bodyPr>
          <a:lstStyle>
            <a:lvl1pPr defTabSz="927533"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69771" y="0"/>
            <a:ext cx="4026629" cy="343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51" tIns="46375" rIns="92751" bIns="46375" numCol="1" anchor="t" anchorCtr="0" compatLnSpc="1">
            <a:prstTxWarp prst="textNoShape">
              <a:avLst/>
            </a:prstTxWarp>
          </a:bodyPr>
          <a:lstStyle>
            <a:lvl1pPr algn="r" defTabSz="927533"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4790"/>
            <a:ext cx="4026629" cy="343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51" tIns="46375" rIns="92751" bIns="46375" numCol="1" anchor="b" anchorCtr="0" compatLnSpc="1">
            <a:prstTxWarp prst="textNoShape">
              <a:avLst/>
            </a:prstTxWarp>
          </a:bodyPr>
          <a:lstStyle>
            <a:lvl1pPr defTabSz="927533"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81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69771" y="6514790"/>
            <a:ext cx="4026629" cy="343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51" tIns="46375" rIns="92751" bIns="46375" numCol="1" anchor="b" anchorCtr="0" compatLnSpc="1">
            <a:prstTxWarp prst="textNoShape">
              <a:avLst/>
            </a:prstTxWarp>
          </a:bodyPr>
          <a:lstStyle>
            <a:lvl1pPr algn="r" defTabSz="927533"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A6B20C52-3449-406D-B265-6A4617F3D3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056989" cy="33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8" tIns="45654" rIns="91308" bIns="45654" numCol="1" anchor="t" anchorCtr="0" compatLnSpc="1">
            <a:prstTxWarp prst="textNoShape">
              <a:avLst/>
            </a:prstTxWarp>
          </a:bodyPr>
          <a:lstStyle>
            <a:lvl1pPr defTabSz="913164"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74566" y="0"/>
            <a:ext cx="4053792" cy="33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8" tIns="45654" rIns="91308" bIns="45654" numCol="1" anchor="t" anchorCtr="0" compatLnSpc="1">
            <a:prstTxWarp prst="textNoShape">
              <a:avLst/>
            </a:prstTxWarp>
          </a:bodyPr>
          <a:lstStyle>
            <a:lvl1pPr algn="r" defTabSz="913164"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89250" y="506413"/>
            <a:ext cx="3457575" cy="25939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17576" y="3270595"/>
            <a:ext cx="6794138" cy="3099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8" tIns="45654" rIns="91308" bIns="456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539638"/>
            <a:ext cx="4056989" cy="336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8" tIns="45654" rIns="91308" bIns="45654" numCol="1" anchor="b" anchorCtr="0" compatLnSpc="1">
            <a:prstTxWarp prst="textNoShape">
              <a:avLst/>
            </a:prstTxWarp>
          </a:bodyPr>
          <a:lstStyle>
            <a:lvl1pPr defTabSz="913164"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12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74566" y="6539638"/>
            <a:ext cx="4053792" cy="336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8" tIns="45654" rIns="91308" bIns="45654" numCol="1" anchor="b" anchorCtr="0" compatLnSpc="1">
            <a:prstTxWarp prst="textNoShape">
              <a:avLst/>
            </a:prstTxWarp>
          </a:bodyPr>
          <a:lstStyle>
            <a:lvl1pPr algn="r" defTabSz="913164"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07BB8207-22D1-4473-8C05-B8BF3B9B525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 txBox="1">
            <a:spLocks noGrp="1" noChangeArrowheads="1"/>
          </p:cNvSpPr>
          <p:nvPr/>
        </p:nvSpPr>
        <p:spPr bwMode="auto">
          <a:xfrm>
            <a:off x="5274566" y="6539638"/>
            <a:ext cx="4053792" cy="336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08" tIns="45654" rIns="91308" bIns="45654" anchor="b"/>
          <a:lstStyle/>
          <a:p>
            <a:pPr algn="r" defTabSz="912813"/>
            <a:fld id="{3B1747B6-76CC-4310-BED4-C1B68D8D2D94}" type="slidenum">
              <a:rPr lang="en-US" sz="1200"/>
              <a:pPr algn="r" defTabSz="912813"/>
              <a:t>1</a:t>
            </a:fld>
            <a:endParaRPr lang="en-US" sz="1200" dirty="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87663" y="506413"/>
            <a:ext cx="3459162" cy="2593975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 txBox="1">
            <a:spLocks noGrp="1" noChangeArrowheads="1"/>
          </p:cNvSpPr>
          <p:nvPr/>
        </p:nvSpPr>
        <p:spPr bwMode="auto">
          <a:xfrm>
            <a:off x="5274566" y="6539638"/>
            <a:ext cx="4053792" cy="336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08" tIns="45654" rIns="91308" bIns="45654" anchor="b"/>
          <a:lstStyle/>
          <a:p>
            <a:pPr algn="r" defTabSz="912813"/>
            <a:fld id="{BCE56BCF-2BB0-4BEF-B2C6-A60E432466D5}" type="slidenum">
              <a:rPr lang="en-US" sz="1200"/>
              <a:pPr algn="r" defTabSz="912813"/>
              <a:t>6</a:t>
            </a:fld>
            <a:endParaRPr lang="en-US" sz="1200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87663" y="506413"/>
            <a:ext cx="3459162" cy="2593975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 txBox="1">
            <a:spLocks noGrp="1" noChangeArrowheads="1"/>
          </p:cNvSpPr>
          <p:nvPr/>
        </p:nvSpPr>
        <p:spPr bwMode="auto">
          <a:xfrm>
            <a:off x="5275263" y="6538913"/>
            <a:ext cx="4052887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796" tIns="45398" rIns="90796" bIns="45398" anchor="b"/>
          <a:lstStyle/>
          <a:p>
            <a:pPr algn="r" defTabSz="908050"/>
            <a:fld id="{14105E66-E044-46C4-93C0-9B1997C13BCE}" type="slidenum">
              <a:rPr lang="en-US" sz="1200"/>
              <a:pPr algn="r" defTabSz="908050"/>
              <a:t>8</a:t>
            </a:fld>
            <a:endParaRPr lang="en-US" sz="1200"/>
          </a:p>
        </p:txBody>
      </p:sp>
      <p:sp>
        <p:nvSpPr>
          <p:cNvPr id="28675" name="Rectangle 1026"/>
          <p:cNvSpPr>
            <a:spLocks noChangeArrowheads="1" noTextEdit="1"/>
          </p:cNvSpPr>
          <p:nvPr>
            <p:ph type="sldImg"/>
          </p:nvPr>
        </p:nvSpPr>
        <p:spPr>
          <a:xfrm>
            <a:off x="2887663" y="506413"/>
            <a:ext cx="3459162" cy="2593975"/>
          </a:xfrm>
          <a:ln/>
        </p:spPr>
      </p:sp>
      <p:sp>
        <p:nvSpPr>
          <p:cNvPr id="2867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 txBox="1">
            <a:spLocks noGrp="1" noChangeArrowheads="1"/>
          </p:cNvSpPr>
          <p:nvPr/>
        </p:nvSpPr>
        <p:spPr bwMode="auto">
          <a:xfrm>
            <a:off x="5274566" y="6539638"/>
            <a:ext cx="4053792" cy="336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08" tIns="45654" rIns="91308" bIns="45654" anchor="b"/>
          <a:lstStyle/>
          <a:p>
            <a:pPr algn="r" defTabSz="912813"/>
            <a:fld id="{4D065238-6000-4FA7-A8E5-966BDBF2802F}" type="slidenum">
              <a:rPr lang="en-US" sz="1200"/>
              <a:pPr algn="r" defTabSz="912813"/>
              <a:t>17</a:t>
            </a:fld>
            <a:endParaRPr lang="en-US" sz="1200" dirty="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87663" y="506413"/>
            <a:ext cx="3459162" cy="2593975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E50CC5-1FAE-4107-A794-793AC4974F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45B05F-F009-4ABC-9203-36BF4C45DD6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376BA7-DC44-499A-8CDB-25FF261A8F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376BA7-DC44-499A-8CDB-25FF261A8F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376BA7-DC44-499A-8CDB-25FF261A8F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376BA7-DC44-499A-8CDB-25FF261A8F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376BA7-DC44-499A-8CDB-25FF261A8F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376BA7-DC44-499A-8CDB-25FF261A8F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5BB4AE-595C-4315-BD66-536580B146D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718892-DD3D-4C2F-BD17-40B73E9812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AB45B6-0265-428A-B9D5-AE9D8BFEA60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1BD6A8-4B73-4E05-A6EC-829CE1ADFBF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8601F0-69BF-48CF-90AA-80C29B8511A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E85CA8-BE6C-4E28-8C3D-13660D33D69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380C66-210E-4931-A9B4-2D52BD2DE5C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D093D5-C513-4BAE-BC92-5B49F82D220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vmlDrawing" Target="../drawings/vmlDrawing2.vml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2.bin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vmlDrawing" Target="../drawings/vmlDrawing3.vml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3.bin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vmlDrawing" Target="../drawings/vmlDrawing4.vml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4.bin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vmlDrawing" Target="../drawings/vmlDrawing5.vml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5.bin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vmlDrawing" Target="../drawings/vmlDrawing6.vml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6.bin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vmlDrawing" Target="../drawings/vmlDrawing7.vml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7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18"/>
          <p:cNvGraphicFramePr>
            <a:graphicFrameLocks noChangeAspect="1"/>
          </p:cNvGraphicFramePr>
          <p:nvPr/>
        </p:nvGraphicFramePr>
        <p:xfrm>
          <a:off x="-1588" y="0"/>
          <a:ext cx="9147176" cy="6864350"/>
        </p:xfrm>
        <a:graphic>
          <a:graphicData uri="http://schemas.openxmlformats.org/presentationml/2006/ole">
            <p:oleObj spid="_x0000_s1026" name="Image" r:id="rId14" imgW="11860317" imgH="8901587" progId="">
              <p:embed/>
            </p:oleObj>
          </a:graphicData>
        </a:graphic>
      </p:graphicFrame>
      <p:sp>
        <p:nvSpPr>
          <p:cNvPr id="1028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66" tIns="46034" rIns="92066" bIns="4603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66" tIns="46034" rIns="92066" bIns="46034" numCol="1" anchor="ctr" anchorCtr="0" compatLnSpc="1">
            <a:prstTxWarp prst="textNoShape">
              <a:avLst/>
            </a:prstTxWarp>
          </a:bodyPr>
          <a:lstStyle>
            <a:lvl1pPr>
              <a:defRPr sz="1400">
                <a:latin typeface="+mj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66" tIns="46034" rIns="92066" bIns="46034" numCol="1" anchor="ctr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j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7656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66" tIns="46034" rIns="92066" bIns="46034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j-lt"/>
              </a:defRPr>
            </a:lvl1pPr>
          </a:lstStyle>
          <a:p>
            <a:pPr>
              <a:defRPr/>
            </a:pPr>
            <a:fld id="{F857CEA6-F2E1-4C32-9212-9F9BE3C9349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2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3" name="Picture 14" descr="Velocite Logo with web address small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6200" y="5638800"/>
            <a:ext cx="1905000" cy="1093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800">
          <a:solidFill>
            <a:srgbClr val="1C1C1C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rgbClr val="1C1C1C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1C1C1C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1C1C1C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1C1C1C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1C1C1C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1C1C1C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1C1C1C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18"/>
          <p:cNvGraphicFramePr>
            <a:graphicFrameLocks noChangeAspect="1"/>
          </p:cNvGraphicFramePr>
          <p:nvPr/>
        </p:nvGraphicFramePr>
        <p:xfrm>
          <a:off x="-1588" y="0"/>
          <a:ext cx="9147176" cy="6864350"/>
        </p:xfrm>
        <a:graphic>
          <a:graphicData uri="http://schemas.openxmlformats.org/presentationml/2006/ole">
            <p:oleObj spid="_x0000_s22530" name="Image" r:id="rId4" imgW="11860317" imgH="8901587" progId="">
              <p:embed/>
            </p:oleObj>
          </a:graphicData>
        </a:graphic>
      </p:graphicFrame>
      <p:sp>
        <p:nvSpPr>
          <p:cNvPr id="1028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66" tIns="46034" rIns="92066" bIns="4603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66" tIns="46034" rIns="92066" bIns="46034" numCol="1" anchor="ctr" anchorCtr="0" compatLnSpc="1">
            <a:prstTxWarp prst="textNoShape">
              <a:avLst/>
            </a:prstTxWarp>
          </a:bodyPr>
          <a:lstStyle>
            <a:lvl1pPr>
              <a:defRPr sz="1400" dirty="0">
                <a:latin typeface="+mj-lt"/>
              </a:defRPr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66" tIns="46034" rIns="92066" bIns="46034" numCol="1" anchor="ctr" anchorCtr="0" compatLnSpc="1">
            <a:prstTxWarp prst="textNoShape">
              <a:avLst/>
            </a:prstTxWarp>
          </a:bodyPr>
          <a:lstStyle>
            <a:lvl1pPr algn="ctr">
              <a:defRPr sz="1400" dirty="0">
                <a:latin typeface="+mj-lt"/>
              </a:defRPr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7656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66" tIns="46034" rIns="92066" bIns="46034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j-lt"/>
              </a:defRPr>
            </a:lvl1pPr>
          </a:lstStyle>
          <a:p>
            <a:pPr>
              <a:defRPr/>
            </a:pPr>
            <a:fld id="{CFEC8A70-E640-45D2-BE0B-0F47DC0C40C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32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3" name="Picture 14" descr="Velocite Logo with web address small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" y="5638800"/>
            <a:ext cx="1905000" cy="1093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800">
          <a:solidFill>
            <a:srgbClr val="1C1C1C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rgbClr val="1C1C1C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1C1C1C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1C1C1C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1C1C1C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1C1C1C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1C1C1C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1C1C1C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18"/>
          <p:cNvGraphicFramePr>
            <a:graphicFrameLocks noChangeAspect="1"/>
          </p:cNvGraphicFramePr>
          <p:nvPr/>
        </p:nvGraphicFramePr>
        <p:xfrm>
          <a:off x="-1588" y="0"/>
          <a:ext cx="9147176" cy="6864350"/>
        </p:xfrm>
        <a:graphic>
          <a:graphicData uri="http://schemas.openxmlformats.org/presentationml/2006/ole">
            <p:oleObj spid="_x0000_s24578" name="Image" r:id="rId4" imgW="11860317" imgH="8901587" progId="">
              <p:embed/>
            </p:oleObj>
          </a:graphicData>
        </a:graphic>
      </p:graphicFrame>
      <p:sp>
        <p:nvSpPr>
          <p:cNvPr id="1028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66" tIns="46034" rIns="92066" bIns="4603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66" tIns="46034" rIns="92066" bIns="46034" numCol="1" anchor="ctr" anchorCtr="0" compatLnSpc="1">
            <a:prstTxWarp prst="textNoShape">
              <a:avLst/>
            </a:prstTxWarp>
          </a:bodyPr>
          <a:lstStyle>
            <a:lvl1pPr>
              <a:defRPr sz="1400" dirty="0">
                <a:latin typeface="+mj-lt"/>
              </a:defRPr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66" tIns="46034" rIns="92066" bIns="46034" numCol="1" anchor="ctr" anchorCtr="0" compatLnSpc="1">
            <a:prstTxWarp prst="textNoShape">
              <a:avLst/>
            </a:prstTxWarp>
          </a:bodyPr>
          <a:lstStyle>
            <a:lvl1pPr algn="ctr">
              <a:defRPr sz="1400" dirty="0">
                <a:latin typeface="+mj-lt"/>
              </a:defRPr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7656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66" tIns="46034" rIns="92066" bIns="46034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j-lt"/>
              </a:defRPr>
            </a:lvl1pPr>
          </a:lstStyle>
          <a:p>
            <a:pPr>
              <a:defRPr/>
            </a:pPr>
            <a:fld id="{CFEC8A70-E640-45D2-BE0B-0F47DC0C40C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32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3" name="Picture 14" descr="Velocite Logo with web address small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" y="5638800"/>
            <a:ext cx="1905000" cy="1093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800">
          <a:solidFill>
            <a:srgbClr val="1C1C1C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rgbClr val="1C1C1C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1C1C1C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1C1C1C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1C1C1C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1C1C1C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1C1C1C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1C1C1C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18"/>
          <p:cNvGraphicFramePr>
            <a:graphicFrameLocks noChangeAspect="1"/>
          </p:cNvGraphicFramePr>
          <p:nvPr/>
        </p:nvGraphicFramePr>
        <p:xfrm>
          <a:off x="-1588" y="0"/>
          <a:ext cx="9147176" cy="6864350"/>
        </p:xfrm>
        <a:graphic>
          <a:graphicData uri="http://schemas.openxmlformats.org/presentationml/2006/ole">
            <p:oleObj spid="_x0000_s25602" name="Image" r:id="rId4" imgW="11860317" imgH="8901587" progId="">
              <p:embed/>
            </p:oleObj>
          </a:graphicData>
        </a:graphic>
      </p:graphicFrame>
      <p:sp>
        <p:nvSpPr>
          <p:cNvPr id="1028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66" tIns="46034" rIns="92066" bIns="4603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66" tIns="46034" rIns="92066" bIns="46034" numCol="1" anchor="ctr" anchorCtr="0" compatLnSpc="1">
            <a:prstTxWarp prst="textNoShape">
              <a:avLst/>
            </a:prstTxWarp>
          </a:bodyPr>
          <a:lstStyle>
            <a:lvl1pPr>
              <a:defRPr sz="1400" dirty="0">
                <a:latin typeface="+mj-lt"/>
              </a:defRPr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66" tIns="46034" rIns="92066" bIns="46034" numCol="1" anchor="ctr" anchorCtr="0" compatLnSpc="1">
            <a:prstTxWarp prst="textNoShape">
              <a:avLst/>
            </a:prstTxWarp>
          </a:bodyPr>
          <a:lstStyle>
            <a:lvl1pPr algn="ctr">
              <a:defRPr sz="1400" dirty="0">
                <a:latin typeface="+mj-lt"/>
              </a:defRPr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7656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66" tIns="46034" rIns="92066" bIns="46034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j-lt"/>
              </a:defRPr>
            </a:lvl1pPr>
          </a:lstStyle>
          <a:p>
            <a:pPr>
              <a:defRPr/>
            </a:pPr>
            <a:fld id="{CFEC8A70-E640-45D2-BE0B-0F47DC0C40C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32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3" name="Picture 14" descr="Velocite Logo with web address small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" y="5638800"/>
            <a:ext cx="1905000" cy="1093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800">
          <a:solidFill>
            <a:srgbClr val="1C1C1C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rgbClr val="1C1C1C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1C1C1C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1C1C1C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1C1C1C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1C1C1C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1C1C1C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1C1C1C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18"/>
          <p:cNvGraphicFramePr>
            <a:graphicFrameLocks noChangeAspect="1"/>
          </p:cNvGraphicFramePr>
          <p:nvPr/>
        </p:nvGraphicFramePr>
        <p:xfrm>
          <a:off x="-1588" y="0"/>
          <a:ext cx="9147176" cy="6864350"/>
        </p:xfrm>
        <a:graphic>
          <a:graphicData uri="http://schemas.openxmlformats.org/presentationml/2006/ole">
            <p:oleObj spid="_x0000_s27650" name="Image" r:id="rId4" imgW="11860317" imgH="8901587" progId="">
              <p:embed/>
            </p:oleObj>
          </a:graphicData>
        </a:graphic>
      </p:graphicFrame>
      <p:sp>
        <p:nvSpPr>
          <p:cNvPr id="1028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66" tIns="46034" rIns="92066" bIns="4603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66" tIns="46034" rIns="92066" bIns="46034" numCol="1" anchor="ctr" anchorCtr="0" compatLnSpc="1">
            <a:prstTxWarp prst="textNoShape">
              <a:avLst/>
            </a:prstTxWarp>
          </a:bodyPr>
          <a:lstStyle>
            <a:lvl1pPr>
              <a:defRPr sz="1400" dirty="0">
                <a:latin typeface="+mj-lt"/>
              </a:defRPr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66" tIns="46034" rIns="92066" bIns="46034" numCol="1" anchor="ctr" anchorCtr="0" compatLnSpc="1">
            <a:prstTxWarp prst="textNoShape">
              <a:avLst/>
            </a:prstTxWarp>
          </a:bodyPr>
          <a:lstStyle>
            <a:lvl1pPr algn="ctr">
              <a:defRPr sz="1400" dirty="0">
                <a:latin typeface="+mj-lt"/>
              </a:defRPr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7656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66" tIns="46034" rIns="92066" bIns="46034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j-lt"/>
              </a:defRPr>
            </a:lvl1pPr>
          </a:lstStyle>
          <a:p>
            <a:pPr>
              <a:defRPr/>
            </a:pPr>
            <a:fld id="{CFEC8A70-E640-45D2-BE0B-0F47DC0C40C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32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3" name="Picture 14" descr="Velocite Logo with web address small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" y="5638800"/>
            <a:ext cx="1905000" cy="1093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800">
          <a:solidFill>
            <a:srgbClr val="1C1C1C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rgbClr val="1C1C1C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1C1C1C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1C1C1C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1C1C1C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1C1C1C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1C1C1C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1C1C1C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18"/>
          <p:cNvGraphicFramePr>
            <a:graphicFrameLocks noChangeAspect="1"/>
          </p:cNvGraphicFramePr>
          <p:nvPr/>
        </p:nvGraphicFramePr>
        <p:xfrm>
          <a:off x="-1588" y="0"/>
          <a:ext cx="9147176" cy="6864350"/>
        </p:xfrm>
        <a:graphic>
          <a:graphicData uri="http://schemas.openxmlformats.org/presentationml/2006/ole">
            <p:oleObj spid="_x0000_s28674" name="Image" r:id="rId4" imgW="11860317" imgH="8901587" progId="">
              <p:embed/>
            </p:oleObj>
          </a:graphicData>
        </a:graphic>
      </p:graphicFrame>
      <p:sp>
        <p:nvSpPr>
          <p:cNvPr id="1028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66" tIns="46034" rIns="92066" bIns="4603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66" tIns="46034" rIns="92066" bIns="46034" numCol="1" anchor="ctr" anchorCtr="0" compatLnSpc="1">
            <a:prstTxWarp prst="textNoShape">
              <a:avLst/>
            </a:prstTxWarp>
          </a:bodyPr>
          <a:lstStyle>
            <a:lvl1pPr>
              <a:defRPr sz="1400" dirty="0">
                <a:latin typeface="+mj-lt"/>
              </a:defRPr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66" tIns="46034" rIns="92066" bIns="46034" numCol="1" anchor="ctr" anchorCtr="0" compatLnSpc="1">
            <a:prstTxWarp prst="textNoShape">
              <a:avLst/>
            </a:prstTxWarp>
          </a:bodyPr>
          <a:lstStyle>
            <a:lvl1pPr algn="ctr">
              <a:defRPr sz="1400" dirty="0">
                <a:latin typeface="+mj-lt"/>
              </a:defRPr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7656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66" tIns="46034" rIns="92066" bIns="46034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j-lt"/>
              </a:defRPr>
            </a:lvl1pPr>
          </a:lstStyle>
          <a:p>
            <a:pPr>
              <a:defRPr/>
            </a:pPr>
            <a:fld id="{CFEC8A70-E640-45D2-BE0B-0F47DC0C40C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32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3" name="Picture 14" descr="Velocite Logo with web address small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" y="5638800"/>
            <a:ext cx="1905000" cy="1093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800">
          <a:solidFill>
            <a:srgbClr val="1C1C1C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rgbClr val="1C1C1C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1C1C1C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1C1C1C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1C1C1C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1C1C1C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1C1C1C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1C1C1C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18"/>
          <p:cNvGraphicFramePr>
            <a:graphicFrameLocks noChangeAspect="1"/>
          </p:cNvGraphicFramePr>
          <p:nvPr/>
        </p:nvGraphicFramePr>
        <p:xfrm>
          <a:off x="-1588" y="0"/>
          <a:ext cx="9147176" cy="6864350"/>
        </p:xfrm>
        <a:graphic>
          <a:graphicData uri="http://schemas.openxmlformats.org/presentationml/2006/ole">
            <p:oleObj spid="_x0000_s29698" name="Image" r:id="rId4" imgW="11860317" imgH="8901587" progId="">
              <p:embed/>
            </p:oleObj>
          </a:graphicData>
        </a:graphic>
      </p:graphicFrame>
      <p:sp>
        <p:nvSpPr>
          <p:cNvPr id="1028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66" tIns="46034" rIns="92066" bIns="4603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66" tIns="46034" rIns="92066" bIns="46034" numCol="1" anchor="ctr" anchorCtr="0" compatLnSpc="1">
            <a:prstTxWarp prst="textNoShape">
              <a:avLst/>
            </a:prstTxWarp>
          </a:bodyPr>
          <a:lstStyle>
            <a:lvl1pPr>
              <a:defRPr sz="1400" dirty="0">
                <a:latin typeface="+mj-lt"/>
              </a:defRPr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66" tIns="46034" rIns="92066" bIns="46034" numCol="1" anchor="ctr" anchorCtr="0" compatLnSpc="1">
            <a:prstTxWarp prst="textNoShape">
              <a:avLst/>
            </a:prstTxWarp>
          </a:bodyPr>
          <a:lstStyle>
            <a:lvl1pPr algn="ctr">
              <a:defRPr sz="1400" dirty="0">
                <a:latin typeface="+mj-lt"/>
              </a:defRPr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7656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66" tIns="46034" rIns="92066" bIns="46034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j-lt"/>
              </a:defRPr>
            </a:lvl1pPr>
          </a:lstStyle>
          <a:p>
            <a:pPr>
              <a:defRPr/>
            </a:pPr>
            <a:fld id="{CFEC8A70-E640-45D2-BE0B-0F47DC0C40C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32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3" name="Picture 14" descr="Velocite Logo with web address small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" y="5638800"/>
            <a:ext cx="1905000" cy="1093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800">
          <a:solidFill>
            <a:srgbClr val="1C1C1C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rgbClr val="1C1C1C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1C1C1C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1C1C1C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1C1C1C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1C1C1C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1C1C1C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1C1C1C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1.jpe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0.bin"/><Relationship Id="rId5" Type="http://schemas.openxmlformats.org/officeDocument/2006/relationships/oleObject" Target="../embeddings/oleObject9.bin"/><Relationship Id="rId4" Type="http://schemas.openxmlformats.org/officeDocument/2006/relationships/hyperlink" Target="http://www.velocitesystems.com/vs510.pdf" TargetMode="External"/><Relationship Id="rId9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oleObject" Target="../embeddings/oleObject1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0" descr="flyshee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990600"/>
            <a:ext cx="91440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15" descr="Velocite Logo with web address smal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62200" y="0"/>
            <a:ext cx="38100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4" name="Text Box 16"/>
          <p:cNvSpPr txBox="1">
            <a:spLocks noChangeArrowheads="1"/>
          </p:cNvSpPr>
          <p:nvPr/>
        </p:nvSpPr>
        <p:spPr bwMode="auto">
          <a:xfrm>
            <a:off x="2286000" y="3200400"/>
            <a:ext cx="502920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>
                <a:solidFill>
                  <a:srgbClr val="0000FF"/>
                </a:solidFill>
              </a:rPr>
              <a:t>Your Technology &amp;        Integration Partner</a:t>
            </a:r>
          </a:p>
        </p:txBody>
      </p:sp>
    </p:spTree>
  </p:cSld>
  <p:clrMapOvr>
    <a:masterClrMapping/>
  </p:clrMapOvr>
  <p:transition advTm="3536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9"/>
          <p:cNvSpPr>
            <a:spLocks noChangeArrowheads="1"/>
          </p:cNvSpPr>
          <p:nvPr/>
        </p:nvSpPr>
        <p:spPr bwMode="auto">
          <a:xfrm>
            <a:off x="609600" y="1042988"/>
            <a:ext cx="3962400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0" hangingPunct="0"/>
            <a:r>
              <a:rPr lang="en-US" sz="1400" b="1" dirty="0">
                <a:cs typeface="Times New Roman" pitchFamily="18" charset="0"/>
              </a:rPr>
              <a:t>SERVICE DELIVERY PLATFORM</a:t>
            </a:r>
            <a:endParaRPr lang="en-US" sz="1400" dirty="0"/>
          </a:p>
          <a:p>
            <a:pPr eaLnBrk="0" hangingPunct="0"/>
            <a:r>
              <a:rPr lang="en-US" sz="1400" dirty="0">
                <a:cs typeface="Times New Roman" pitchFamily="18" charset="0"/>
              </a:rPr>
              <a:t>The </a:t>
            </a:r>
            <a:r>
              <a:rPr lang="en-US" sz="1400" b="1" i="1" dirty="0"/>
              <a:t>Sentry-</a:t>
            </a:r>
            <a:r>
              <a:rPr lang="en-US" sz="1400" b="1" i="1" dirty="0" err="1"/>
              <a:t>ATCA</a:t>
            </a:r>
            <a:r>
              <a:rPr lang="en-US" sz="1400" dirty="0">
                <a:cs typeface="Times New Roman" pitchFamily="18" charset="0"/>
              </a:rPr>
              <a:t> is a High-Performance Services Delivery Platform based on a 1-GbE and 10-GbE layer 2/3 Switch. The 10/100/1000 and 10 Gigabit Ethernet Ports are all wire-speed, non-blocking.  </a:t>
            </a:r>
            <a:endParaRPr lang="en-US" sz="1400" dirty="0"/>
          </a:p>
          <a:p>
            <a:pPr eaLnBrk="0" hangingPunct="0"/>
            <a:endParaRPr lang="en-US" sz="1400" dirty="0"/>
          </a:p>
        </p:txBody>
      </p:sp>
      <p:sp>
        <p:nvSpPr>
          <p:cNvPr id="31754" name="Rectangle 10"/>
          <p:cNvSpPr>
            <a:spLocks noChangeArrowheads="1"/>
          </p:cNvSpPr>
          <p:nvPr/>
        </p:nvSpPr>
        <p:spPr bwMode="auto">
          <a:xfrm>
            <a:off x="533400" y="2819400"/>
            <a:ext cx="4114800" cy="267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sz="1400" b="1" dirty="0">
                <a:ea typeface="Times New Roman" pitchFamily="18" charset="0"/>
                <a:cs typeface="Times New Roman" pitchFamily="18" charset="0"/>
              </a:rPr>
              <a:t>ONE BOX SOLUTION</a:t>
            </a:r>
            <a:endParaRPr lang="en-US" sz="1400" dirty="0">
              <a:latin typeface="+mj-lt"/>
              <a:ea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sz="1400" dirty="0">
                <a:latin typeface="+mj-lt"/>
                <a:ea typeface="Times New Roman" pitchFamily="18" charset="0"/>
                <a:cs typeface="Times New Roman" pitchFamily="18" charset="0"/>
              </a:rPr>
              <a:t>The </a:t>
            </a:r>
            <a:r>
              <a:rPr lang="en-US" sz="1400" b="1" i="1" dirty="0"/>
              <a:t>Sentry-ATCA</a:t>
            </a:r>
            <a:r>
              <a:rPr lang="en-US" sz="1400" dirty="0">
                <a:latin typeface="+mj-lt"/>
                <a:ea typeface="Times New Roman" pitchFamily="18" charset="0"/>
                <a:cs typeface="Times New Roman" pitchFamily="18" charset="0"/>
              </a:rPr>
              <a:t>  is the only network appliance that can incorporate Switching, Routing, High Performance Servers, High Performance Storage and Encryption in a </a:t>
            </a:r>
            <a:r>
              <a:rPr lang="en-US" sz="1400" b="1" dirty="0">
                <a:latin typeface="+mj-lt"/>
                <a:ea typeface="Times New Roman" pitchFamily="18" charset="0"/>
                <a:cs typeface="Times New Roman" pitchFamily="18" charset="0"/>
              </a:rPr>
              <a:t>ONE BOX </a:t>
            </a:r>
            <a:r>
              <a:rPr lang="en-US" sz="1400" dirty="0">
                <a:latin typeface="+mj-lt"/>
                <a:ea typeface="Times New Roman" pitchFamily="18" charset="0"/>
                <a:cs typeface="Times New Roman" pitchFamily="18" charset="0"/>
              </a:rPr>
              <a:t>Solution.  </a:t>
            </a:r>
          </a:p>
          <a:p>
            <a:pPr>
              <a:defRPr/>
            </a:pPr>
            <a:r>
              <a:rPr lang="en-US" sz="1400" dirty="0">
                <a:latin typeface="+mj-lt"/>
                <a:ea typeface="Times New Roman" pitchFamily="18" charset="0"/>
                <a:cs typeface="Times New Roman" pitchFamily="18" charset="0"/>
              </a:rPr>
              <a:t>This allows IT managers to drastically reduce their power and cooling budget and give 20 times (20X) performance over industry standard solutions.</a:t>
            </a:r>
            <a:endParaRPr lang="en-US" sz="1400" dirty="0">
              <a:latin typeface="+mj-lt"/>
            </a:endParaRPr>
          </a:p>
          <a:p>
            <a:pPr eaLnBrk="0" hangingPunct="0">
              <a:defRPr/>
            </a:pPr>
            <a:r>
              <a:rPr lang="en-US" sz="1400" dirty="0">
                <a:latin typeface="+mj-lt"/>
                <a:ea typeface="Times New Roman" pitchFamily="18" charset="0"/>
                <a:cs typeface="Times New Roman" pitchFamily="18" charset="0"/>
              </a:rPr>
              <a:t>The </a:t>
            </a:r>
            <a:r>
              <a:rPr lang="en-US" sz="1400" b="1" i="1" dirty="0"/>
              <a:t>Sentry-ATCA</a:t>
            </a:r>
            <a:r>
              <a:rPr lang="en-US" sz="1400" dirty="0">
                <a:latin typeface="+mj-lt"/>
                <a:ea typeface="Times New Roman" pitchFamily="18" charset="0"/>
                <a:cs typeface="Times New Roman" pitchFamily="18" charset="0"/>
              </a:rPr>
              <a:t>  is the first network appliance to be based on an NSA Approved EAL 6+ Secure Kernel RTOS.  This one feature mitigates the issues of the product being hacked and the Manchurian effect.</a:t>
            </a:r>
            <a:endParaRPr lang="en-US" sz="1400" dirty="0">
              <a:latin typeface="+mj-lt"/>
            </a:endParaRPr>
          </a:p>
        </p:txBody>
      </p:sp>
      <p:pic>
        <p:nvPicPr>
          <p:cNvPr id="12292" name="Picture 6" descr="6slo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2590800"/>
            <a:ext cx="3733800" cy="217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3" name="Rectangle 15"/>
          <p:cNvSpPr>
            <a:spLocks noChangeArrowheads="1"/>
          </p:cNvSpPr>
          <p:nvPr/>
        </p:nvSpPr>
        <p:spPr bwMode="auto">
          <a:xfrm>
            <a:off x="3048000" y="146050"/>
            <a:ext cx="3048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US" sz="2800" b="1" u="sng" dirty="0">
                <a:solidFill>
                  <a:srgbClr val="002060"/>
                </a:solidFill>
                <a:cs typeface="Times New Roman" pitchFamily="18" charset="0"/>
              </a:rPr>
              <a:t>Sentry-</a:t>
            </a:r>
            <a:r>
              <a:rPr lang="en-US" sz="2800" b="1" u="sng" dirty="0" err="1">
                <a:solidFill>
                  <a:srgbClr val="002060"/>
                </a:solidFill>
                <a:cs typeface="Times New Roman" pitchFamily="18" charset="0"/>
              </a:rPr>
              <a:t>ATCA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12294" name="TextBox 7"/>
          <p:cNvSpPr txBox="1">
            <a:spLocks noChangeArrowheads="1"/>
          </p:cNvSpPr>
          <p:nvPr/>
        </p:nvSpPr>
        <p:spPr bwMode="auto">
          <a:xfrm>
            <a:off x="4953000" y="1066800"/>
            <a:ext cx="3505200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1400" b="1">
                <a:cs typeface="Times New Roman" pitchFamily="18" charset="0"/>
              </a:rPr>
              <a:t>REDUNDANCY FEATURES FOR 5x9s HIGH AVAILABILITY</a:t>
            </a:r>
            <a:r>
              <a:rPr lang="en-US" sz="1400">
                <a:cs typeface="Times New Roman" pitchFamily="18" charset="0"/>
              </a:rPr>
              <a:t> </a:t>
            </a:r>
            <a:br>
              <a:rPr lang="en-US" sz="1400">
                <a:cs typeface="Times New Roman" pitchFamily="18" charset="0"/>
              </a:rPr>
            </a:br>
            <a:r>
              <a:rPr lang="en-US" sz="1400">
                <a:cs typeface="Times New Roman" pitchFamily="18" charset="0"/>
              </a:rPr>
              <a:t>The </a:t>
            </a:r>
            <a:r>
              <a:rPr lang="en-US" sz="1400" b="1" i="1"/>
              <a:t>Sentry-ATCA </a:t>
            </a:r>
            <a:r>
              <a:rPr lang="en-US" sz="1400" b="1" i="1">
                <a:cs typeface="Times New Roman" pitchFamily="18" charset="0"/>
              </a:rPr>
              <a:t> </a:t>
            </a:r>
            <a:r>
              <a:rPr lang="en-US" sz="1400">
                <a:cs typeface="Times New Roman" pitchFamily="18" charset="0"/>
              </a:rPr>
              <a:t>is designed for critical environments. Redundancy is inherent in the core design, including power, control and connectivity.</a:t>
            </a:r>
            <a:r>
              <a:rPr lang="en-US" sz="1400" b="1">
                <a:cs typeface="Times New Roman" pitchFamily="18" charset="0"/>
              </a:rPr>
              <a:t> </a:t>
            </a:r>
            <a:endParaRPr 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981200"/>
            <a:ext cx="7772400" cy="3505200"/>
          </a:xfrm>
        </p:spPr>
        <p:txBody>
          <a:bodyPr/>
          <a:lstStyle/>
          <a:p>
            <a:pPr marL="514350" indent="-514350">
              <a:buFont typeface="Wingdings" pitchFamily="2" charset="2"/>
              <a:buChar char="§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800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Velocite® Offers two encryption solutions</a:t>
            </a:r>
          </a:p>
          <a:p>
            <a:pPr marL="914400" lvl="1" indent="-347663">
              <a:buFont typeface="+mj-lt"/>
              <a:buAutoNum type="arabicParenR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A patent pending Re-Keying capability for</a:t>
            </a:r>
          </a:p>
          <a:p>
            <a:pPr marL="914400" lvl="2" indent="0"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Data in Transmission over Networks – P3</a:t>
            </a:r>
          </a:p>
          <a:p>
            <a:pPr marL="914400" lvl="1" indent="-347663">
              <a:buFont typeface="+mj-lt"/>
              <a:buAutoNum type="arabicParenR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Data at Rest encryption (HD storage) – S3</a:t>
            </a: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099" name="TextBox 3"/>
          <p:cNvSpPr txBox="1">
            <a:spLocks noChangeArrowheads="1"/>
          </p:cNvSpPr>
          <p:nvPr/>
        </p:nvSpPr>
        <p:spPr bwMode="auto">
          <a:xfrm>
            <a:off x="1219200" y="0"/>
            <a:ext cx="7010400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800" smtClean="0">
                <a:solidFill>
                  <a:srgbClr val="002060"/>
                </a:solidFill>
              </a:rPr>
              <a:t> 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800" smtClean="0">
                <a:solidFill>
                  <a:srgbClr val="002060"/>
                </a:solidFill>
                <a:ea typeface="DejaVu Sans"/>
                <a:cs typeface="DejaVu Sans"/>
              </a:rPr>
              <a:t>Cyber Security Solutions</a:t>
            </a:r>
          </a:p>
        </p:txBody>
      </p:sp>
      <p:sp>
        <p:nvSpPr>
          <p:cNvPr id="4100" name="TextBox 4"/>
          <p:cNvSpPr txBox="1">
            <a:spLocks noChangeArrowheads="1"/>
          </p:cNvSpPr>
          <p:nvPr/>
        </p:nvSpPr>
        <p:spPr bwMode="auto">
          <a:xfrm>
            <a:off x="762000" y="838200"/>
            <a:ext cx="7620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3600" smtClean="0">
                <a:solidFill>
                  <a:srgbClr val="000000"/>
                </a:solidFill>
                <a:ea typeface="DejaVu Sans"/>
                <a:cs typeface="DejaVu Sans"/>
              </a:rPr>
              <a:t>Sentry Software</a:t>
            </a:r>
          </a:p>
        </p:txBody>
      </p:sp>
    </p:spTree>
  </p:cSld>
  <p:clrMapOvr>
    <a:masterClrMapping/>
  </p:clrMapOvr>
  <p:transition advTm="3984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62000" y="1905000"/>
            <a:ext cx="7772400" cy="3810000"/>
          </a:xfrm>
        </p:spPr>
        <p:txBody>
          <a:bodyPr/>
          <a:lstStyle/>
          <a:p>
            <a:pPr>
              <a:buFont typeface="Arial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400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The Protected Point-to-Point solution provides a continuously secure channel for data between connection points </a:t>
            </a:r>
          </a:p>
          <a:p>
            <a:pPr>
              <a:buFont typeface="Arial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400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Encryption keys are updated without closing the connection</a:t>
            </a:r>
          </a:p>
          <a:p>
            <a:pPr>
              <a:buFont typeface="Arial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400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This patent pending feature allows </a:t>
            </a:r>
          </a:p>
          <a:p>
            <a:pPr lvl="1">
              <a:buFont typeface="Arial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400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keys to be changed frequently without detection by an outside observer</a:t>
            </a:r>
          </a:p>
          <a:p>
            <a:pPr lvl="1">
              <a:buFont typeface="Arial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400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data sessions to proceed uninterrupted by a re-keying process</a:t>
            </a:r>
          </a:p>
          <a:p>
            <a:pPr lvl="1">
              <a:buFont typeface="Arial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400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Eliminated human administration of keying operations</a:t>
            </a:r>
          </a:p>
          <a:p>
            <a:pPr lvl="1">
              <a:buFont typeface="Arial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endParaRPr lang="en-US" sz="2400" dirty="0" smtClean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eaLnBrk="1" hangingPunct="1">
              <a:defRPr/>
            </a:pPr>
            <a:endParaRPr lang="en-US" sz="24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147" name="TextBox 3"/>
          <p:cNvSpPr txBox="1">
            <a:spLocks noChangeArrowheads="1"/>
          </p:cNvSpPr>
          <p:nvPr/>
        </p:nvSpPr>
        <p:spPr bwMode="auto">
          <a:xfrm>
            <a:off x="762000" y="0"/>
            <a:ext cx="7924800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800" smtClean="0">
                <a:solidFill>
                  <a:srgbClr val="002060"/>
                </a:solidFill>
              </a:rPr>
              <a:t>Velocite Systems 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800" smtClean="0">
                <a:solidFill>
                  <a:srgbClr val="002060"/>
                </a:solidFill>
              </a:rPr>
              <a:t>Data in Transmission Solution</a:t>
            </a:r>
            <a:endParaRPr lang="en-US" sz="2800" smtClean="0">
              <a:solidFill>
                <a:srgbClr val="002060"/>
              </a:solidFill>
              <a:ea typeface="DejaVu Sans"/>
              <a:cs typeface="DejaVu Sans"/>
            </a:endParaRPr>
          </a:p>
        </p:txBody>
      </p:sp>
      <p:sp>
        <p:nvSpPr>
          <p:cNvPr id="6148" name="TextBox 4"/>
          <p:cNvSpPr txBox="1">
            <a:spLocks noChangeArrowheads="1"/>
          </p:cNvSpPr>
          <p:nvPr/>
        </p:nvSpPr>
        <p:spPr bwMode="auto">
          <a:xfrm>
            <a:off x="990600" y="838200"/>
            <a:ext cx="74676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3600" smtClean="0">
                <a:solidFill>
                  <a:srgbClr val="000000"/>
                </a:solidFill>
                <a:ea typeface="DejaVu Sans"/>
                <a:cs typeface="DejaVu Sans"/>
              </a:rPr>
              <a:t>Protected Point-to-Point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3600" smtClean="0">
                <a:solidFill>
                  <a:srgbClr val="000000"/>
                </a:solidFill>
                <a:ea typeface="DejaVu Sans"/>
                <a:cs typeface="DejaVu Sans"/>
              </a:rPr>
              <a:t>P3</a:t>
            </a:r>
          </a:p>
        </p:txBody>
      </p:sp>
    </p:spTree>
  </p:cSld>
  <p:clrMapOvr>
    <a:masterClrMapping/>
  </p:clrMapOvr>
  <p:transition advTm="3984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Box 3"/>
          <p:cNvSpPr txBox="1">
            <a:spLocks noChangeArrowheads="1"/>
          </p:cNvSpPr>
          <p:nvPr/>
        </p:nvSpPr>
        <p:spPr bwMode="auto">
          <a:xfrm>
            <a:off x="1371600" y="0"/>
            <a:ext cx="6400800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800" smtClean="0">
                <a:solidFill>
                  <a:srgbClr val="002060"/>
                </a:solidFill>
              </a:rPr>
              <a:t>Velocite Systems 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800" smtClean="0">
                <a:solidFill>
                  <a:srgbClr val="002060"/>
                </a:solidFill>
              </a:rPr>
              <a:t>P3 Solution</a:t>
            </a:r>
            <a:endParaRPr lang="en-US" sz="2800" smtClean="0">
              <a:solidFill>
                <a:srgbClr val="002060"/>
              </a:solidFill>
              <a:ea typeface="DejaVu Sans"/>
              <a:cs typeface="DejaVu Sans"/>
            </a:endParaRPr>
          </a:p>
        </p:txBody>
      </p:sp>
      <p:pic>
        <p:nvPicPr>
          <p:cNvPr id="717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066800"/>
            <a:ext cx="6889750" cy="50657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7172" name="Oval 6"/>
          <p:cNvSpPr>
            <a:spLocks noChangeArrowheads="1"/>
          </p:cNvSpPr>
          <p:nvPr/>
        </p:nvSpPr>
        <p:spPr bwMode="auto">
          <a:xfrm>
            <a:off x="2743200" y="3124200"/>
            <a:ext cx="3733800" cy="21336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7173" name="TextBox 7"/>
          <p:cNvSpPr txBox="1">
            <a:spLocks noChangeArrowheads="1"/>
          </p:cNvSpPr>
          <p:nvPr/>
        </p:nvSpPr>
        <p:spPr bwMode="auto">
          <a:xfrm>
            <a:off x="4038600" y="5562600"/>
            <a:ext cx="2438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mtClean="0">
                <a:solidFill>
                  <a:srgbClr val="000000"/>
                </a:solidFill>
              </a:rPr>
              <a:t>Patent Pending</a:t>
            </a:r>
          </a:p>
        </p:txBody>
      </p:sp>
      <p:sp>
        <p:nvSpPr>
          <p:cNvPr id="7174" name="TextBox 5"/>
          <p:cNvSpPr txBox="1">
            <a:spLocks noChangeArrowheads="1"/>
          </p:cNvSpPr>
          <p:nvPr/>
        </p:nvSpPr>
        <p:spPr bwMode="auto">
          <a:xfrm>
            <a:off x="6096000" y="5181600"/>
            <a:ext cx="1905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 smtClean="0">
                <a:solidFill>
                  <a:srgbClr val="000000"/>
                </a:solidFill>
              </a:rPr>
              <a:t>Multiple secondary units with wired or wireless connection to Primary</a:t>
            </a:r>
          </a:p>
        </p:txBody>
      </p:sp>
    </p:spTree>
  </p:cSld>
  <p:clrMapOvr>
    <a:masterClrMapping/>
  </p:clrMapOvr>
  <p:transition advTm="3984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333500" y="2286000"/>
            <a:ext cx="6477000" cy="2438400"/>
          </a:xfrm>
        </p:spPr>
        <p:txBody>
          <a:bodyPr/>
          <a:lstStyle/>
          <a:p>
            <a:pPr>
              <a:buFont typeface="Arial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en-US" sz="2400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The Secure Storage Solution </a:t>
            </a:r>
          </a:p>
          <a:p>
            <a:pPr>
              <a:buFont typeface="Arial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en-US" sz="2400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encrypts data at a file level on any hard drive device</a:t>
            </a:r>
          </a:p>
          <a:p>
            <a:pPr>
              <a:buFont typeface="Arial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en-US" sz="2400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maintains the encryption key separate from the data</a:t>
            </a:r>
          </a:p>
          <a:p>
            <a:pPr>
              <a:buFont typeface="Arial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en-US" sz="2400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assigns a unique key to each encrypted file</a:t>
            </a:r>
          </a:p>
          <a:p>
            <a:pPr>
              <a:buFont typeface="Arial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en-US" sz="2400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This prevents any stolen data from being decrypted</a:t>
            </a:r>
          </a:p>
          <a:p>
            <a:pPr eaLnBrk="1" hangingPunct="1">
              <a:buFontTx/>
              <a:buNone/>
              <a:defRPr/>
            </a:pPr>
            <a:endParaRPr lang="en-US" sz="28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219" name="TextBox 3"/>
          <p:cNvSpPr txBox="1">
            <a:spLocks noChangeArrowheads="1"/>
          </p:cNvSpPr>
          <p:nvPr/>
        </p:nvSpPr>
        <p:spPr bwMode="auto">
          <a:xfrm>
            <a:off x="1143000" y="0"/>
            <a:ext cx="7086600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800" dirty="0" smtClean="0">
                <a:solidFill>
                  <a:srgbClr val="002060"/>
                </a:solidFill>
              </a:rPr>
              <a:t>Velocite Systems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800" dirty="0" smtClean="0">
                <a:solidFill>
                  <a:srgbClr val="002060"/>
                </a:solidFill>
              </a:rPr>
              <a:t> Data at Rest Encryption Solution</a:t>
            </a:r>
            <a:endParaRPr lang="en-US" sz="2800" dirty="0" smtClean="0">
              <a:solidFill>
                <a:srgbClr val="002060"/>
              </a:solidFill>
              <a:ea typeface="DejaVu Sans"/>
              <a:cs typeface="DejaVu Sans"/>
            </a:endParaRPr>
          </a:p>
        </p:txBody>
      </p:sp>
      <p:sp>
        <p:nvSpPr>
          <p:cNvPr id="9220" name="TextBox 4"/>
          <p:cNvSpPr txBox="1">
            <a:spLocks noChangeArrowheads="1"/>
          </p:cNvSpPr>
          <p:nvPr/>
        </p:nvSpPr>
        <p:spPr bwMode="auto">
          <a:xfrm>
            <a:off x="419100" y="1143000"/>
            <a:ext cx="83058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3600" smtClean="0">
                <a:solidFill>
                  <a:srgbClr val="000000"/>
                </a:solidFill>
                <a:ea typeface="DejaVu Sans"/>
                <a:cs typeface="DejaVu Sans"/>
              </a:rPr>
              <a:t>What is the Secure Storage Solution – S3?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sz="3600" smtClean="0">
              <a:solidFill>
                <a:srgbClr val="000000"/>
              </a:solidFill>
              <a:ea typeface="DejaVu Sans"/>
              <a:cs typeface="DejaVu Sans"/>
            </a:endParaRPr>
          </a:p>
        </p:txBody>
      </p:sp>
    </p:spTree>
  </p:cSld>
  <p:clrMapOvr>
    <a:masterClrMapping/>
  </p:clrMapOvr>
  <p:transition advTm="3984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3"/>
          <p:cNvSpPr txBox="1">
            <a:spLocks noChangeArrowheads="1"/>
          </p:cNvSpPr>
          <p:nvPr/>
        </p:nvSpPr>
        <p:spPr bwMode="auto">
          <a:xfrm>
            <a:off x="1447800" y="0"/>
            <a:ext cx="6400800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800" smtClean="0">
                <a:solidFill>
                  <a:srgbClr val="002060"/>
                </a:solidFill>
              </a:rPr>
              <a:t>Velocite Systems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800" smtClean="0">
                <a:solidFill>
                  <a:srgbClr val="002060"/>
                </a:solidFill>
              </a:rPr>
              <a:t> Secure Storage Solution</a:t>
            </a:r>
            <a:endParaRPr lang="en-US" sz="2800" smtClean="0">
              <a:solidFill>
                <a:srgbClr val="002060"/>
              </a:solidFill>
              <a:ea typeface="DejaVu Sans"/>
              <a:cs typeface="DejaVu Sans"/>
            </a:endParaRPr>
          </a:p>
        </p:txBody>
      </p:sp>
      <p:pic>
        <p:nvPicPr>
          <p:cNvPr id="1024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066800"/>
            <a:ext cx="7245350" cy="50434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advTm="3984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2514600"/>
            <a:ext cx="7772400" cy="2514600"/>
          </a:xfrm>
        </p:spPr>
        <p:txBody>
          <a:bodyPr/>
          <a:lstStyle/>
          <a:p>
            <a:pPr>
              <a:buFont typeface="Arial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en-US" sz="2400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Many data encryption solutions maintain the encryption key with the data which creates a strong possibility of decryption if the data is stolen</a:t>
            </a:r>
          </a:p>
          <a:p>
            <a:pPr>
              <a:buFont typeface="Arial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en-US" sz="2400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By assigning a unique key to each encrypted file, this possibility is further reduced</a:t>
            </a:r>
          </a:p>
          <a:p>
            <a:pPr eaLnBrk="1" hangingPunct="1">
              <a:buFont typeface="Arial" pitchFamily="34" charset="0"/>
              <a:buChar char="•"/>
              <a:defRPr/>
            </a:pPr>
            <a:endParaRPr lang="en-US" sz="24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1267" name="TextBox 4"/>
          <p:cNvSpPr txBox="1">
            <a:spLocks noChangeArrowheads="1"/>
          </p:cNvSpPr>
          <p:nvPr/>
        </p:nvSpPr>
        <p:spPr bwMode="auto">
          <a:xfrm>
            <a:off x="914400" y="1066800"/>
            <a:ext cx="7315200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3600" smtClean="0">
                <a:solidFill>
                  <a:srgbClr val="000000"/>
                </a:solidFill>
                <a:ea typeface="DejaVu Sans"/>
                <a:cs typeface="DejaVu Sans"/>
              </a:rPr>
              <a:t>What is unique about the Secure Storage Solution?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sz="3600" smtClean="0">
              <a:solidFill>
                <a:srgbClr val="000000"/>
              </a:solidFill>
              <a:ea typeface="DejaVu Sans"/>
              <a:cs typeface="DejaVu Sans"/>
            </a:endParaRPr>
          </a:p>
        </p:txBody>
      </p:sp>
      <p:sp>
        <p:nvSpPr>
          <p:cNvPr id="11268" name="TextBox 3"/>
          <p:cNvSpPr txBox="1">
            <a:spLocks noChangeArrowheads="1"/>
          </p:cNvSpPr>
          <p:nvPr/>
        </p:nvSpPr>
        <p:spPr bwMode="auto">
          <a:xfrm>
            <a:off x="1447800" y="0"/>
            <a:ext cx="6400800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800" smtClean="0">
                <a:solidFill>
                  <a:srgbClr val="002060"/>
                </a:solidFill>
              </a:rPr>
              <a:t>Velocite Systems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800" smtClean="0">
                <a:solidFill>
                  <a:srgbClr val="002060"/>
                </a:solidFill>
              </a:rPr>
              <a:t> Secure Storage Solution</a:t>
            </a:r>
            <a:endParaRPr lang="en-US" sz="2800" smtClean="0">
              <a:solidFill>
                <a:srgbClr val="002060"/>
              </a:solidFill>
              <a:ea typeface="DejaVu Sans"/>
              <a:cs typeface="DejaVu Sans"/>
            </a:endParaRPr>
          </a:p>
        </p:txBody>
      </p:sp>
    </p:spTree>
  </p:cSld>
  <p:clrMapOvr>
    <a:masterClrMapping/>
  </p:clrMapOvr>
  <p:transition advTm="3984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Contact Information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981200"/>
            <a:ext cx="4038600" cy="4114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/>
              <a:t>Velocite Systems</a:t>
            </a:r>
          </a:p>
          <a:p>
            <a:pPr eaLnBrk="1" hangingPunct="1">
              <a:buFontTx/>
              <a:buNone/>
            </a:pPr>
            <a:r>
              <a:rPr lang="en-US" dirty="0" smtClean="0"/>
              <a:t>810 Cromwell Park Drive</a:t>
            </a:r>
          </a:p>
          <a:p>
            <a:pPr eaLnBrk="1" hangingPunct="1">
              <a:buFontTx/>
              <a:buNone/>
            </a:pPr>
            <a:r>
              <a:rPr lang="en-US" dirty="0" smtClean="0"/>
              <a:t>Suite K</a:t>
            </a:r>
          </a:p>
          <a:p>
            <a:pPr eaLnBrk="1" hangingPunct="1">
              <a:buFontTx/>
              <a:buNone/>
            </a:pPr>
            <a:r>
              <a:rPr lang="en-US" dirty="0" smtClean="0"/>
              <a:t>Glen Burnie, MD 21061</a:t>
            </a:r>
          </a:p>
          <a:p>
            <a:pPr eaLnBrk="1" hangingPunct="1">
              <a:buFontTx/>
              <a:buNone/>
            </a:pPr>
            <a:r>
              <a:rPr lang="en-US" dirty="0" smtClean="0"/>
              <a:t>866-572-0015</a:t>
            </a:r>
          </a:p>
        </p:txBody>
      </p:sp>
      <p:sp>
        <p:nvSpPr>
          <p:cNvPr id="21508" name="Text Box 6"/>
          <p:cNvSpPr txBox="1">
            <a:spLocks noChangeArrowheads="1"/>
          </p:cNvSpPr>
          <p:nvPr/>
        </p:nvSpPr>
        <p:spPr bwMode="auto">
          <a:xfrm>
            <a:off x="4953000" y="2057400"/>
            <a:ext cx="3860800" cy="290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6" rIns="91432" bIns="45716">
            <a:spAutoFit/>
          </a:bodyPr>
          <a:lstStyle/>
          <a:p>
            <a:pPr>
              <a:spcBef>
                <a:spcPct val="20000"/>
              </a:spcBef>
              <a:buClr>
                <a:schemeClr val="folHlink"/>
              </a:buClr>
            </a:pPr>
            <a:r>
              <a:rPr lang="en-US" dirty="0">
                <a:solidFill>
                  <a:srgbClr val="1C1C1C"/>
                </a:solidFill>
                <a:latin typeface="Arial Narrow" pitchFamily="34" charset="0"/>
              </a:rPr>
              <a:t>Robert W. Cook</a:t>
            </a:r>
          </a:p>
          <a:p>
            <a:pPr>
              <a:spcBef>
                <a:spcPct val="20000"/>
              </a:spcBef>
              <a:buClr>
                <a:schemeClr val="folHlink"/>
              </a:buClr>
            </a:pPr>
            <a:r>
              <a:rPr lang="en-US" dirty="0">
                <a:solidFill>
                  <a:srgbClr val="1C1C1C"/>
                </a:solidFill>
                <a:latin typeface="Arial Narrow" pitchFamily="34" charset="0"/>
              </a:rPr>
              <a:t>President</a:t>
            </a:r>
          </a:p>
          <a:p>
            <a:pPr>
              <a:spcBef>
                <a:spcPct val="20000"/>
              </a:spcBef>
              <a:buClr>
                <a:schemeClr val="folHlink"/>
              </a:buClr>
            </a:pPr>
            <a:r>
              <a:rPr lang="en-US" dirty="0">
                <a:solidFill>
                  <a:srgbClr val="1C1C1C"/>
                </a:solidFill>
                <a:latin typeface="Arial Narrow" pitchFamily="34" charset="0"/>
              </a:rPr>
              <a:t>866-572-0015 ext. 105</a:t>
            </a:r>
          </a:p>
          <a:p>
            <a:pPr>
              <a:spcBef>
                <a:spcPct val="20000"/>
              </a:spcBef>
              <a:buClr>
                <a:schemeClr val="folHlink"/>
              </a:buClr>
            </a:pPr>
            <a:r>
              <a:rPr lang="en-US" dirty="0">
                <a:solidFill>
                  <a:srgbClr val="1C1C1C"/>
                </a:solidFill>
                <a:latin typeface="Arial Narrow" pitchFamily="34" charset="0"/>
              </a:rPr>
              <a:t>Cell 443-618-7949</a:t>
            </a:r>
          </a:p>
          <a:p>
            <a:pPr>
              <a:spcBef>
                <a:spcPct val="20000"/>
              </a:spcBef>
              <a:buClr>
                <a:schemeClr val="folHlink"/>
              </a:buClr>
            </a:pPr>
            <a:r>
              <a:rPr lang="en-US" dirty="0">
                <a:solidFill>
                  <a:srgbClr val="1C1C1C"/>
                </a:solidFill>
                <a:latin typeface="Arial Narrow" pitchFamily="34" charset="0"/>
              </a:rPr>
              <a:t>rcook@velocitesystems.com</a:t>
            </a:r>
          </a:p>
          <a:p>
            <a:pPr>
              <a:spcBef>
                <a:spcPct val="20000"/>
              </a:spcBef>
              <a:buClr>
                <a:schemeClr val="folHlink"/>
              </a:buClr>
            </a:pPr>
            <a:endParaRPr lang="en-US" sz="1400" dirty="0">
              <a:solidFill>
                <a:srgbClr val="1C1C1C"/>
              </a:solidFill>
              <a:latin typeface="Arial Narrow" pitchFamily="34" charset="0"/>
            </a:endParaRPr>
          </a:p>
          <a:p>
            <a:pPr>
              <a:spcBef>
                <a:spcPct val="20000"/>
              </a:spcBef>
              <a:buClr>
                <a:schemeClr val="folHlink"/>
              </a:buClr>
            </a:pPr>
            <a:endParaRPr lang="en-US" dirty="0">
              <a:solidFill>
                <a:srgbClr val="1C1C1C"/>
              </a:solidFill>
            </a:endParaRPr>
          </a:p>
        </p:txBody>
      </p:sp>
    </p:spTree>
  </p:cSld>
  <p:clrMapOvr>
    <a:masterClrMapping/>
  </p:clrMapOvr>
  <p:transition advTm="3168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Topics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Who is Velocite Systems</a:t>
            </a:r>
          </a:p>
          <a:p>
            <a:pPr eaLnBrk="1" hangingPunct="1">
              <a:defRPr/>
            </a:pPr>
            <a:r>
              <a:rPr lang="en-US" dirty="0" smtClean="0"/>
              <a:t>What we do</a:t>
            </a:r>
          </a:p>
          <a:p>
            <a:pPr lvl="1" eaLnBrk="1" hangingPunct="1">
              <a:defRPr/>
            </a:pPr>
            <a:r>
              <a:rPr lang="en-US" dirty="0" smtClean="0"/>
              <a:t>Hardware</a:t>
            </a:r>
          </a:p>
          <a:p>
            <a:pPr lvl="1" eaLnBrk="1" hangingPunct="1">
              <a:defRPr/>
            </a:pPr>
            <a:r>
              <a:rPr lang="en-US" dirty="0" smtClean="0"/>
              <a:t>Software</a:t>
            </a:r>
          </a:p>
          <a:p>
            <a:pPr eaLnBrk="1" hangingPunct="1">
              <a:defRPr/>
            </a:pPr>
            <a:r>
              <a:rPr lang="en-US" dirty="0" smtClean="0"/>
              <a:t>Working together</a:t>
            </a:r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</p:spTree>
  </p:cSld>
  <p:clrMapOvr>
    <a:masterClrMapping/>
  </p:clrMapOvr>
  <p:transition advTm="3984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5" descr="Velocite GSA Schedule Number 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3886200"/>
            <a:ext cx="2971800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pPr eaLnBrk="1" hangingPunct="1"/>
            <a:r>
              <a:rPr lang="en-US" smtClean="0"/>
              <a:t>Company Overview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90600" y="1295400"/>
            <a:ext cx="7772400" cy="4419600"/>
          </a:xfrm>
        </p:spPr>
        <p:txBody>
          <a:bodyPr/>
          <a:lstStyle/>
          <a:p>
            <a:pPr eaLnBrk="1" hangingPunct="1"/>
            <a:r>
              <a:rPr lang="en-US" smtClean="0"/>
              <a:t>Premier </a:t>
            </a:r>
            <a:r>
              <a:rPr lang="en-US" smtClean="0">
                <a:cs typeface="Times New Roman" pitchFamily="18" charset="0"/>
              </a:rPr>
              <a:t>integrator of mission-critical platforms and system solutions</a:t>
            </a:r>
          </a:p>
          <a:p>
            <a:pPr eaLnBrk="1" hangingPunct="1"/>
            <a:r>
              <a:rPr lang="en-US" smtClean="0">
                <a:cs typeface="Times New Roman" pitchFamily="18" charset="0"/>
              </a:rPr>
              <a:t>Established in 1985 &amp; reincorporated in 2001 as Velocite Systems. Small, woman owned</a:t>
            </a:r>
          </a:p>
          <a:p>
            <a:pPr eaLnBrk="1" hangingPunct="1"/>
            <a:r>
              <a:rPr lang="en-US" smtClean="0">
                <a:cs typeface="Times New Roman" pitchFamily="18" charset="0"/>
              </a:rPr>
              <a:t>Headquartered in the Baltimore-Washington technology corridor </a:t>
            </a:r>
          </a:p>
          <a:p>
            <a:pPr eaLnBrk="1" hangingPunct="1"/>
            <a:r>
              <a:rPr lang="en-US" smtClean="0">
                <a:cs typeface="Times New Roman" pitchFamily="18" charset="0"/>
              </a:rPr>
              <a:t>GSA schedule holder</a:t>
            </a:r>
          </a:p>
          <a:p>
            <a:pPr eaLnBrk="1" hangingPunct="1"/>
            <a:r>
              <a:rPr lang="en-US" smtClean="0">
                <a:cs typeface="Times New Roman" pitchFamily="18" charset="0"/>
              </a:rPr>
              <a:t>COTS/Custom server &amp; Linux focus</a:t>
            </a:r>
          </a:p>
        </p:txBody>
      </p:sp>
    </p:spTree>
  </p:cSld>
  <p:clrMapOvr>
    <a:masterClrMapping/>
  </p:clrMapOvr>
  <p:transition advTm="408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Core Business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219200"/>
            <a:ext cx="7772400" cy="4648200"/>
          </a:xfrm>
        </p:spPr>
        <p:txBody>
          <a:bodyPr/>
          <a:lstStyle/>
          <a:p>
            <a:pPr eaLnBrk="1" hangingPunct="1"/>
            <a:r>
              <a:rPr lang="en-US" sz="2800" dirty="0" smtClean="0"/>
              <a:t>Hardware/Software Design &amp; Integration</a:t>
            </a:r>
          </a:p>
          <a:p>
            <a:pPr lvl="1" eaLnBrk="1" hangingPunct="1"/>
            <a:r>
              <a:rPr lang="en-US" sz="2400" dirty="0" smtClean="0"/>
              <a:t>Data Storage and IP servers</a:t>
            </a:r>
          </a:p>
          <a:p>
            <a:pPr lvl="1" eaLnBrk="1" hangingPunct="1"/>
            <a:r>
              <a:rPr lang="en-US" sz="2400" dirty="0" smtClean="0"/>
              <a:t>Security applications – Cyber/screening/…</a:t>
            </a:r>
          </a:p>
          <a:p>
            <a:pPr lvl="1" eaLnBrk="1" hangingPunct="1"/>
            <a:r>
              <a:rPr lang="en-US" sz="2400" dirty="0" smtClean="0"/>
              <a:t>Industrial servers – e.g. Telephony/signal processing/…</a:t>
            </a:r>
          </a:p>
          <a:p>
            <a:pPr lvl="1" eaLnBrk="1" hangingPunct="1"/>
            <a:r>
              <a:rPr lang="en-US" sz="2400" dirty="0" smtClean="0"/>
              <a:t>Military specification/NEBS/FCC</a:t>
            </a:r>
          </a:p>
          <a:p>
            <a:pPr lvl="1" eaLnBrk="1" hangingPunct="1"/>
            <a:r>
              <a:rPr lang="en-US" sz="2400" dirty="0" smtClean="0"/>
              <a:t>Custom platform development</a:t>
            </a:r>
          </a:p>
          <a:p>
            <a:pPr eaLnBrk="1" hangingPunct="1"/>
            <a:r>
              <a:rPr lang="en-US" sz="2800" dirty="0" smtClean="0"/>
              <a:t>Linux OS &amp; Application Development</a:t>
            </a:r>
          </a:p>
          <a:p>
            <a:pPr lvl="1" eaLnBrk="1" hangingPunct="1"/>
            <a:r>
              <a:rPr lang="en-US" sz="2400" dirty="0" smtClean="0"/>
              <a:t>Embedded/Custom Kernels</a:t>
            </a:r>
          </a:p>
          <a:p>
            <a:pPr lvl="1" eaLnBrk="1" hangingPunct="1"/>
            <a:r>
              <a:rPr lang="en-US" sz="2400" dirty="0" smtClean="0"/>
              <a:t>VoIP/</a:t>
            </a:r>
            <a:r>
              <a:rPr lang="en-US" sz="2400" dirty="0" err="1" smtClean="0"/>
              <a:t>RFID</a:t>
            </a:r>
            <a:r>
              <a:rPr lang="en-US" sz="2400" dirty="0" smtClean="0"/>
              <a:t>/Media capture</a:t>
            </a:r>
          </a:p>
          <a:p>
            <a:pPr lvl="1" eaLnBrk="1" hangingPunct="1"/>
            <a:r>
              <a:rPr lang="en-US" sz="2400" dirty="0" smtClean="0"/>
              <a:t>Encryption Rekeying </a:t>
            </a:r>
          </a:p>
        </p:txBody>
      </p:sp>
    </p:spTree>
  </p:cSld>
  <p:clrMapOvr>
    <a:masterClrMapping/>
  </p:clrMapOvr>
  <p:transition advTm="4256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Service Focus 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600200"/>
            <a:ext cx="7772400" cy="3810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Product Bundling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Turn-key applications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Loading and testing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Private label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Application Hosting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Course work and training modules 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Network Monitoring/Management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Post Delivery Support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Help Desk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On-site support: 24 x 7 Hardware Support Available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sz="20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advTm="3824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Sample Client List</a:t>
            </a:r>
          </a:p>
        </p:txBody>
      </p:sp>
      <p:pic>
        <p:nvPicPr>
          <p:cNvPr id="2052" name="Picture 11"/>
          <p:cNvPicPr>
            <a:picLocks noChangeAspect="1" noChangeArrowheads="1"/>
          </p:cNvPicPr>
          <p:nvPr/>
        </p:nvPicPr>
        <p:blipFill>
          <a:blip r:embed="rId4" cstate="print"/>
          <a:srcRect b="20000"/>
          <a:stretch>
            <a:fillRect/>
          </a:stretch>
        </p:blipFill>
        <p:spPr bwMode="auto">
          <a:xfrm>
            <a:off x="3505200" y="4572000"/>
            <a:ext cx="1828800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050" name="Object 22"/>
          <p:cNvGraphicFramePr>
            <a:graphicFrameLocks noChangeAspect="1"/>
          </p:cNvGraphicFramePr>
          <p:nvPr/>
        </p:nvGraphicFramePr>
        <p:xfrm>
          <a:off x="6096000" y="3124200"/>
          <a:ext cx="2055813" cy="822325"/>
        </p:xfrm>
        <a:graphic>
          <a:graphicData uri="http://schemas.openxmlformats.org/presentationml/2006/ole">
            <p:oleObj spid="_x0000_s2050" name="Image" r:id="rId5" imgW="2539683" imgH="1015515" progId="">
              <p:embed/>
            </p:oleObj>
          </a:graphicData>
        </a:graphic>
      </p:graphicFrame>
      <p:pic>
        <p:nvPicPr>
          <p:cNvPr id="2053" name="Picture 27" descr="neilsenlogo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90600" y="1905000"/>
            <a:ext cx="1676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29" descr="Spirent Logo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9600" y="3048000"/>
            <a:ext cx="2057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30" descr="quantraxlogo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581400" y="3505200"/>
            <a:ext cx="175260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32" descr="md_logo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05200" y="1981200"/>
            <a:ext cx="17907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7" name="Picture 10" descr="C:\Documents and Settings\ghackney\Desktop\L3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400800" y="2209800"/>
            <a:ext cx="140970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8" name="Picture 11" descr="C:\Documents and Settings\ghackney\Desktop\NCI.gif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143000" y="4343400"/>
            <a:ext cx="893763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9" name="Picture 12" descr="C:\Documents and Settings\ghackney\Desktop\expoLogo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172200" y="4343400"/>
            <a:ext cx="19812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3664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26" descr="linux-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5200" y="838200"/>
            <a:ext cx="1524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5334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Sample COTS Products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048000" y="1600200"/>
            <a:ext cx="5791200" cy="4495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800" smtClean="0">
                <a:latin typeface="Times New Roman" pitchFamily="18" charset="0"/>
              </a:rPr>
              <a:t>Sample Servers</a:t>
            </a:r>
          </a:p>
          <a:p>
            <a:pPr eaLnBrk="1" hangingPunct="1"/>
            <a:r>
              <a:rPr lang="en-US" sz="2800" smtClean="0"/>
              <a:t>VS-6400 series</a:t>
            </a:r>
          </a:p>
          <a:p>
            <a:pPr lvl="1" eaLnBrk="1" hangingPunct="1"/>
            <a:r>
              <a:rPr lang="en-US" sz="2400" smtClean="0"/>
              <a:t>6u 8-14-20 slot rack mount enclosure</a:t>
            </a:r>
          </a:p>
          <a:p>
            <a:pPr lvl="1" eaLnBrk="1" hangingPunct="1"/>
            <a:r>
              <a:rPr lang="en-US" sz="2400" smtClean="0"/>
              <a:t>HS 1500W PS w/SATAII or SCSI RAID</a:t>
            </a:r>
          </a:p>
          <a:p>
            <a:pPr lvl="1" eaLnBrk="1" hangingPunct="1"/>
            <a:r>
              <a:rPr lang="en-US" sz="2400" smtClean="0"/>
              <a:t>Used in Telephony call center application</a:t>
            </a:r>
          </a:p>
          <a:p>
            <a:pPr eaLnBrk="1" hangingPunct="1"/>
            <a:r>
              <a:rPr lang="en-US" sz="2800" smtClean="0"/>
              <a:t>VS-4400 series</a:t>
            </a:r>
          </a:p>
          <a:p>
            <a:pPr lvl="1" eaLnBrk="1" hangingPunct="1"/>
            <a:r>
              <a:rPr lang="en-US" sz="2400" smtClean="0"/>
              <a:t>Dual hot-swappable 600W power supplies</a:t>
            </a:r>
          </a:p>
          <a:p>
            <a:pPr lvl="1" eaLnBrk="1" hangingPunct="1"/>
            <a:r>
              <a:rPr lang="en-US" sz="2400" smtClean="0"/>
              <a:t>Dual Quad Core </a:t>
            </a:r>
          </a:p>
          <a:p>
            <a:pPr lvl="1" eaLnBrk="1" hangingPunct="1"/>
            <a:r>
              <a:rPr lang="en-US" sz="2400" smtClean="0"/>
              <a:t>Used in Government security application</a:t>
            </a:r>
          </a:p>
        </p:txBody>
      </p:sp>
      <p:grpSp>
        <p:nvGrpSpPr>
          <p:cNvPr id="3079" name="Group 12"/>
          <p:cNvGrpSpPr>
            <a:grpSpLocks/>
          </p:cNvGrpSpPr>
          <p:nvPr/>
        </p:nvGrpSpPr>
        <p:grpSpPr bwMode="auto">
          <a:xfrm>
            <a:off x="2379663" y="3048000"/>
            <a:ext cx="4386262" cy="762000"/>
            <a:chOff x="0" y="0"/>
            <a:chExt cx="2763" cy="480"/>
          </a:xfrm>
        </p:grpSpPr>
        <p:sp>
          <p:nvSpPr>
            <p:cNvPr id="3083" name="Rectangle 9"/>
            <p:cNvSpPr>
              <a:spLocks noChangeArrowheads="1"/>
            </p:cNvSpPr>
            <p:nvPr/>
          </p:nvSpPr>
          <p:spPr bwMode="auto">
            <a:xfrm>
              <a:off x="0" y="0"/>
              <a:ext cx="2763" cy="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2" tIns="45716" rIns="91432" bIns="45716"/>
            <a:lstStyle/>
            <a:p>
              <a:endParaRPr lang="en-US"/>
            </a:p>
          </p:txBody>
        </p:sp>
        <p:sp>
          <p:nvSpPr>
            <p:cNvPr id="3084" name="Rectangle 10"/>
            <p:cNvSpPr>
              <a:spLocks noChangeArrowheads="1"/>
            </p:cNvSpPr>
            <p:nvPr/>
          </p:nvSpPr>
          <p:spPr bwMode="auto">
            <a:xfrm>
              <a:off x="0" y="0"/>
              <a:ext cx="2763" cy="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2" tIns="45716" rIns="91432" bIns="45716"/>
            <a:lstStyle/>
            <a:p>
              <a:r>
                <a:rPr lang="en-US" sz="1000">
                  <a:solidFill>
                    <a:srgbClr val="000000"/>
                  </a:solidFill>
                  <a:cs typeface="Times New Roman" pitchFamily="18" charset="0"/>
                  <a:hlinkClick r:id="rId4"/>
                </a:rPr>
                <a:t>  </a:t>
              </a:r>
              <a:r>
                <a:rPr lang="en-US" sz="4400">
                  <a:solidFill>
                    <a:srgbClr val="000000"/>
                  </a:solidFill>
                  <a:cs typeface="Times New Roman" pitchFamily="18" charset="0"/>
                </a:rPr>
                <a:t> </a:t>
              </a:r>
              <a:r>
                <a:rPr lang="en-US" sz="1000">
                  <a:solidFill>
                    <a:srgbClr val="000000"/>
                  </a:solidFill>
                  <a:cs typeface="Times New Roman" pitchFamily="18" charset="0"/>
                </a:rPr>
                <a:t>                               </a:t>
              </a:r>
            </a:p>
          </p:txBody>
        </p:sp>
      </p:grpSp>
      <p:graphicFrame>
        <p:nvGraphicFramePr>
          <p:cNvPr id="3074" name="Object 21"/>
          <p:cNvGraphicFramePr>
            <a:graphicFrameLocks noChangeAspect="1"/>
          </p:cNvGraphicFramePr>
          <p:nvPr/>
        </p:nvGraphicFramePr>
        <p:xfrm>
          <a:off x="1295400" y="4572000"/>
          <a:ext cx="1752600" cy="1066800"/>
        </p:xfrm>
        <a:graphic>
          <a:graphicData uri="http://schemas.openxmlformats.org/presentationml/2006/ole">
            <p:oleObj spid="_x0000_s3074" name="Image" r:id="rId5" imgW="1676190" imgH="1676190" progId="">
              <p:embed/>
            </p:oleObj>
          </a:graphicData>
        </a:graphic>
      </p:graphicFrame>
      <p:graphicFrame>
        <p:nvGraphicFramePr>
          <p:cNvPr id="3075" name="Object 22"/>
          <p:cNvGraphicFramePr>
            <a:graphicFrameLocks noChangeAspect="1"/>
          </p:cNvGraphicFramePr>
          <p:nvPr/>
        </p:nvGraphicFramePr>
        <p:xfrm>
          <a:off x="1143000" y="2209800"/>
          <a:ext cx="1905000" cy="1676400"/>
        </p:xfrm>
        <a:graphic>
          <a:graphicData uri="http://schemas.openxmlformats.org/presentationml/2006/ole">
            <p:oleObj spid="_x0000_s3075" name="Image" r:id="rId6" imgW="3200406" imgH="2816358" progId="">
              <p:embed/>
            </p:oleObj>
          </a:graphicData>
        </a:graphic>
      </p:graphicFrame>
      <p:pic>
        <p:nvPicPr>
          <p:cNvPr id="3080" name="Picture 27" descr="Xeon Label PIC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81800" y="5791200"/>
            <a:ext cx="609600" cy="84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1" name="Picture 28" descr="amd-logo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543800" y="5943600"/>
            <a:ext cx="1363663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2" name="Picture 4" descr="C:\Documents and Settings\ghackney\Desktop\WINDOWS.jpe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943600" y="1524000"/>
            <a:ext cx="1143000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4144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3810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Sample Product Solutions</a:t>
            </a:r>
          </a:p>
        </p:txBody>
      </p:sp>
      <p:sp>
        <p:nvSpPr>
          <p:cNvPr id="45060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276600" y="1524000"/>
            <a:ext cx="5257800" cy="4343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Digital Content Storage &amp; Delivery System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12 to </a:t>
            </a:r>
            <a:r>
              <a:rPr 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96 </a:t>
            </a: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TB server w/ RAID 6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Software included to fully manage and protect content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Knowledge Capture Studio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Live presentation capture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Audio, Video, Slides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OCR, Transcript support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Hardware/Software bundle or Software only</a:t>
            </a:r>
          </a:p>
        </p:txBody>
      </p:sp>
      <p:graphicFrame>
        <p:nvGraphicFramePr>
          <p:cNvPr id="3074" name="Object 23"/>
          <p:cNvGraphicFramePr>
            <a:graphicFrameLocks noChangeAspect="1"/>
          </p:cNvGraphicFramePr>
          <p:nvPr/>
        </p:nvGraphicFramePr>
        <p:xfrm>
          <a:off x="838200" y="2743200"/>
          <a:ext cx="1447800" cy="990600"/>
        </p:xfrm>
        <a:graphic>
          <a:graphicData uri="http://schemas.openxmlformats.org/presentationml/2006/ole">
            <p:oleObj spid="_x0000_s59394" name="Image" r:id="rId4" imgW="2171429" imgH="1561905" progId="Photoshop.Image.6">
              <p:embed/>
            </p:oleObj>
          </a:graphicData>
        </a:graphic>
      </p:graphicFrame>
      <p:pic>
        <p:nvPicPr>
          <p:cNvPr id="3077" name="Picture 25" descr="RMC3E2-SA_Fron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" y="1295400"/>
            <a:ext cx="21336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27" descr="mc-100sm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5800" y="3986213"/>
            <a:ext cx="2057400" cy="141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3872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04850" y="1295400"/>
            <a:ext cx="7734300" cy="190500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en-US" sz="1800" b="1" smtClean="0">
                <a:latin typeface="Times New Roman" pitchFamily="18" charset="0"/>
              </a:rPr>
              <a:t>12 Slot Compact and Powerful Sentry-µ</a:t>
            </a:r>
            <a:r>
              <a:rPr lang="en-US" sz="1800" b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TCA</a:t>
            </a:r>
            <a:r>
              <a:rPr lang="en-US" sz="1800" b="1" smtClean="0">
                <a:latin typeface="Times New Roman" pitchFamily="18" charset="0"/>
              </a:rPr>
              <a:t> Platform</a:t>
            </a:r>
          </a:p>
          <a:p>
            <a:pPr>
              <a:defRPr/>
            </a:pPr>
            <a:r>
              <a:rPr lang="en-US" sz="1800" smtClean="0">
                <a:latin typeface="Times New Roman" pitchFamily="18" charset="0"/>
              </a:rPr>
              <a:t>Compact System for up to 12 Mid-Size AMCs (Single-Width and Double-Width)</a:t>
            </a:r>
          </a:p>
          <a:p>
            <a:pPr>
              <a:defRPr/>
            </a:pPr>
            <a:r>
              <a:rPr lang="en-US" sz="1800" smtClean="0">
                <a:latin typeface="Times New Roman" pitchFamily="18" charset="0"/>
              </a:rPr>
              <a:t>Dual Pluggable AC PSUs</a:t>
            </a:r>
          </a:p>
          <a:p>
            <a:pPr>
              <a:defRPr/>
            </a:pPr>
            <a:r>
              <a:rPr lang="en-US" sz="1800" smtClean="0">
                <a:latin typeface="Times New Roman" pitchFamily="18" charset="0"/>
              </a:rPr>
              <a:t>Dual-Star backplane incl. GbE, 10GbE, PCIe and SRIO according to SCOPE mapping</a:t>
            </a:r>
          </a:p>
          <a:p>
            <a:pPr>
              <a:defRPr/>
            </a:pPr>
            <a:r>
              <a:rPr lang="en-US" sz="1800" smtClean="0">
                <a:latin typeface="Times New Roman" pitchFamily="18" charset="0"/>
              </a:rPr>
              <a:t>Management Options: Fully Featured MCH with various fabric options; one or two MCHs</a:t>
            </a:r>
          </a:p>
          <a:p>
            <a:pPr>
              <a:defRPr/>
            </a:pPr>
            <a:r>
              <a:rPr lang="en-US" sz="1800" smtClean="0">
                <a:latin typeface="Times New Roman" pitchFamily="18" charset="0"/>
              </a:rPr>
              <a:t>And more...</a:t>
            </a:r>
            <a:endParaRPr lang="en-US" sz="180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pic>
        <p:nvPicPr>
          <p:cNvPr id="9219" name="Picture 1" descr="C:\Documents and Settings\ghackney\Desktop\Documents\Velocite_Cube\velocite_cub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4800" y="3541713"/>
            <a:ext cx="2954338" cy="331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0" name="Rectangle 15"/>
          <p:cNvSpPr>
            <a:spLocks noChangeArrowheads="1"/>
          </p:cNvSpPr>
          <p:nvPr/>
        </p:nvSpPr>
        <p:spPr bwMode="auto">
          <a:xfrm>
            <a:off x="2895600" y="424984"/>
            <a:ext cx="3352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US" sz="2800" b="1" u="sng" dirty="0" smtClean="0">
                <a:solidFill>
                  <a:srgbClr val="002060"/>
                </a:solidFill>
                <a:cs typeface="Times New Roman" pitchFamily="18" charset="0"/>
              </a:rPr>
              <a:t>Sentry-</a:t>
            </a:r>
            <a:r>
              <a:rPr lang="en-US" sz="2800" u="sng" dirty="0" smtClean="0"/>
              <a:t>µ</a:t>
            </a:r>
            <a:r>
              <a:rPr lang="en-US" sz="2800" b="1" u="sng" dirty="0" err="1" smtClean="0">
                <a:solidFill>
                  <a:srgbClr val="002060"/>
                </a:solidFill>
                <a:cs typeface="Times New Roman" pitchFamily="18" charset="0"/>
              </a:rPr>
              <a:t>TCA</a:t>
            </a:r>
            <a:endParaRPr lang="en-US" sz="2800" u="sng" dirty="0">
              <a:solidFill>
                <a:srgbClr val="002060"/>
              </a:solidFill>
            </a:endParaRPr>
          </a:p>
        </p:txBody>
      </p:sp>
      <p:pic>
        <p:nvPicPr>
          <p:cNvPr id="9221" name="Picture 5" descr="C:\Documents and Settings\ghackney\Desktop\Documents\VelociteSite02\MicroTCA\MicroTCA_Logo_Final_version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6172200"/>
            <a:ext cx="13716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3984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aring">
  <a:themeElements>
    <a:clrScheme name="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77777"/>
      </a:accent1>
      <a:accent2>
        <a:srgbClr val="C0C0C0"/>
      </a:accent2>
      <a:accent3>
        <a:srgbClr val="FFFFFF"/>
      </a:accent3>
      <a:accent4>
        <a:srgbClr val="000000"/>
      </a:accent4>
      <a:accent5>
        <a:srgbClr val="BDBDBD"/>
      </a:accent5>
      <a:accent6>
        <a:srgbClr val="AEAEAE"/>
      </a:accent6>
      <a:hlink>
        <a:srgbClr val="5F5F5F"/>
      </a:hlink>
      <a:folHlink>
        <a:srgbClr val="969696"/>
      </a:folHlink>
    </a:clrScheme>
    <a:fontScheme name="Soaring">
      <a:majorFont>
        <a:latin typeface="Times New Roman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oaring 1">
        <a:dk1>
          <a:srgbClr val="000000"/>
        </a:dk1>
        <a:lt1>
          <a:srgbClr val="FFFFFF"/>
        </a:lt1>
        <a:dk2>
          <a:srgbClr val="0000FF"/>
        </a:dk2>
        <a:lt2>
          <a:srgbClr val="FFCC66"/>
        </a:lt2>
        <a:accent1>
          <a:srgbClr val="00FFFF"/>
        </a:accent1>
        <a:accent2>
          <a:srgbClr val="3366FF"/>
        </a:accent2>
        <a:accent3>
          <a:srgbClr val="AAAAFF"/>
        </a:accent3>
        <a:accent4>
          <a:srgbClr val="DADADA"/>
        </a:accent4>
        <a:accent5>
          <a:srgbClr val="AAFFFF"/>
        </a:accent5>
        <a:accent6>
          <a:srgbClr val="2D5CE7"/>
        </a:accent6>
        <a:hlink>
          <a:srgbClr val="FF0033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2">
        <a:dk1>
          <a:srgbClr val="000000"/>
        </a:dk1>
        <a:lt1>
          <a:srgbClr val="FFFFFF"/>
        </a:lt1>
        <a:dk2>
          <a:srgbClr val="000000"/>
        </a:dk2>
        <a:lt2>
          <a:srgbClr val="CCECFF"/>
        </a:lt2>
        <a:accent1>
          <a:srgbClr val="6699FF"/>
        </a:accent1>
        <a:accent2>
          <a:srgbClr val="66CCFF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5CB9E7"/>
        </a:accent6>
        <a:hlink>
          <a:srgbClr val="CC99FF"/>
        </a:hlink>
        <a:folHlink>
          <a:srgbClr val="00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CBCBCB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D4D4D4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4">
        <a:dk1>
          <a:srgbClr val="000000"/>
        </a:dk1>
        <a:lt1>
          <a:srgbClr val="FFFFFF"/>
        </a:lt1>
        <a:dk2>
          <a:srgbClr val="008080"/>
        </a:dk2>
        <a:lt2>
          <a:srgbClr val="FFCC66"/>
        </a:lt2>
        <a:accent1>
          <a:srgbClr val="0099CC"/>
        </a:accent1>
        <a:accent2>
          <a:srgbClr val="009999"/>
        </a:accent2>
        <a:accent3>
          <a:srgbClr val="AAC0C0"/>
        </a:accent3>
        <a:accent4>
          <a:srgbClr val="DADADA"/>
        </a:accent4>
        <a:accent5>
          <a:srgbClr val="AACAE2"/>
        </a:accent5>
        <a:accent6>
          <a:srgbClr val="008A8A"/>
        </a:accent6>
        <a:hlink>
          <a:srgbClr val="6600CC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5">
        <a:dk1>
          <a:srgbClr val="000000"/>
        </a:dk1>
        <a:lt1>
          <a:srgbClr val="FFFFFF"/>
        </a:lt1>
        <a:dk2>
          <a:srgbClr val="993300"/>
        </a:dk2>
        <a:lt2>
          <a:srgbClr val="FFCC66"/>
        </a:lt2>
        <a:accent1>
          <a:srgbClr val="FF6633"/>
        </a:accent1>
        <a:accent2>
          <a:srgbClr val="CC6600"/>
        </a:accent2>
        <a:accent3>
          <a:srgbClr val="CAADAA"/>
        </a:accent3>
        <a:accent4>
          <a:srgbClr val="DADADA"/>
        </a:accent4>
        <a:accent5>
          <a:srgbClr val="FFB8AD"/>
        </a:accent5>
        <a:accent6>
          <a:srgbClr val="B95C00"/>
        </a:accent6>
        <a:hlink>
          <a:srgbClr val="CC0000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Soaring">
  <a:themeElements>
    <a:clrScheme name="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77777"/>
      </a:accent1>
      <a:accent2>
        <a:srgbClr val="C0C0C0"/>
      </a:accent2>
      <a:accent3>
        <a:srgbClr val="FFFFFF"/>
      </a:accent3>
      <a:accent4>
        <a:srgbClr val="000000"/>
      </a:accent4>
      <a:accent5>
        <a:srgbClr val="BDBDBD"/>
      </a:accent5>
      <a:accent6>
        <a:srgbClr val="AEAEAE"/>
      </a:accent6>
      <a:hlink>
        <a:srgbClr val="5F5F5F"/>
      </a:hlink>
      <a:folHlink>
        <a:srgbClr val="969696"/>
      </a:folHlink>
    </a:clrScheme>
    <a:fontScheme name="Soaring">
      <a:majorFont>
        <a:latin typeface="Times New Roman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Soaring 1">
        <a:dk1>
          <a:srgbClr val="000000"/>
        </a:dk1>
        <a:lt1>
          <a:srgbClr val="FFFFFF"/>
        </a:lt1>
        <a:dk2>
          <a:srgbClr val="0000FF"/>
        </a:dk2>
        <a:lt2>
          <a:srgbClr val="FFCC66"/>
        </a:lt2>
        <a:accent1>
          <a:srgbClr val="00FFFF"/>
        </a:accent1>
        <a:accent2>
          <a:srgbClr val="3366FF"/>
        </a:accent2>
        <a:accent3>
          <a:srgbClr val="AAAAFF"/>
        </a:accent3>
        <a:accent4>
          <a:srgbClr val="DADADA"/>
        </a:accent4>
        <a:accent5>
          <a:srgbClr val="AAFFFF"/>
        </a:accent5>
        <a:accent6>
          <a:srgbClr val="2D5CE7"/>
        </a:accent6>
        <a:hlink>
          <a:srgbClr val="FF0033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2">
        <a:dk1>
          <a:srgbClr val="000000"/>
        </a:dk1>
        <a:lt1>
          <a:srgbClr val="FFFFFF"/>
        </a:lt1>
        <a:dk2>
          <a:srgbClr val="000000"/>
        </a:dk2>
        <a:lt2>
          <a:srgbClr val="CCECFF"/>
        </a:lt2>
        <a:accent1>
          <a:srgbClr val="6699FF"/>
        </a:accent1>
        <a:accent2>
          <a:srgbClr val="66CCFF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5CB9E7"/>
        </a:accent6>
        <a:hlink>
          <a:srgbClr val="CC99FF"/>
        </a:hlink>
        <a:folHlink>
          <a:srgbClr val="00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CBCBCB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D4D4D4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4">
        <a:dk1>
          <a:srgbClr val="000000"/>
        </a:dk1>
        <a:lt1>
          <a:srgbClr val="FFFFFF"/>
        </a:lt1>
        <a:dk2>
          <a:srgbClr val="008080"/>
        </a:dk2>
        <a:lt2>
          <a:srgbClr val="FFCC66"/>
        </a:lt2>
        <a:accent1>
          <a:srgbClr val="0099CC"/>
        </a:accent1>
        <a:accent2>
          <a:srgbClr val="009999"/>
        </a:accent2>
        <a:accent3>
          <a:srgbClr val="AAC0C0"/>
        </a:accent3>
        <a:accent4>
          <a:srgbClr val="DADADA"/>
        </a:accent4>
        <a:accent5>
          <a:srgbClr val="AACAE2"/>
        </a:accent5>
        <a:accent6>
          <a:srgbClr val="008A8A"/>
        </a:accent6>
        <a:hlink>
          <a:srgbClr val="6600CC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5">
        <a:dk1>
          <a:srgbClr val="000000"/>
        </a:dk1>
        <a:lt1>
          <a:srgbClr val="FFFFFF"/>
        </a:lt1>
        <a:dk2>
          <a:srgbClr val="993300"/>
        </a:dk2>
        <a:lt2>
          <a:srgbClr val="FFCC66"/>
        </a:lt2>
        <a:accent1>
          <a:srgbClr val="FF6633"/>
        </a:accent1>
        <a:accent2>
          <a:srgbClr val="CC6600"/>
        </a:accent2>
        <a:accent3>
          <a:srgbClr val="CAADAA"/>
        </a:accent3>
        <a:accent4>
          <a:srgbClr val="DADADA"/>
        </a:accent4>
        <a:accent5>
          <a:srgbClr val="FFB8AD"/>
        </a:accent5>
        <a:accent6>
          <a:srgbClr val="B95C00"/>
        </a:accent6>
        <a:hlink>
          <a:srgbClr val="CC0000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Soaring">
  <a:themeElements>
    <a:clrScheme name="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77777"/>
      </a:accent1>
      <a:accent2>
        <a:srgbClr val="C0C0C0"/>
      </a:accent2>
      <a:accent3>
        <a:srgbClr val="FFFFFF"/>
      </a:accent3>
      <a:accent4>
        <a:srgbClr val="000000"/>
      </a:accent4>
      <a:accent5>
        <a:srgbClr val="BDBDBD"/>
      </a:accent5>
      <a:accent6>
        <a:srgbClr val="AEAEAE"/>
      </a:accent6>
      <a:hlink>
        <a:srgbClr val="5F5F5F"/>
      </a:hlink>
      <a:folHlink>
        <a:srgbClr val="969696"/>
      </a:folHlink>
    </a:clrScheme>
    <a:fontScheme name="Soaring">
      <a:majorFont>
        <a:latin typeface="Times New Roman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Soaring 1">
        <a:dk1>
          <a:srgbClr val="000000"/>
        </a:dk1>
        <a:lt1>
          <a:srgbClr val="FFFFFF"/>
        </a:lt1>
        <a:dk2>
          <a:srgbClr val="0000FF"/>
        </a:dk2>
        <a:lt2>
          <a:srgbClr val="FFCC66"/>
        </a:lt2>
        <a:accent1>
          <a:srgbClr val="00FFFF"/>
        </a:accent1>
        <a:accent2>
          <a:srgbClr val="3366FF"/>
        </a:accent2>
        <a:accent3>
          <a:srgbClr val="AAAAFF"/>
        </a:accent3>
        <a:accent4>
          <a:srgbClr val="DADADA"/>
        </a:accent4>
        <a:accent5>
          <a:srgbClr val="AAFFFF"/>
        </a:accent5>
        <a:accent6>
          <a:srgbClr val="2D5CE7"/>
        </a:accent6>
        <a:hlink>
          <a:srgbClr val="FF0033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2">
        <a:dk1>
          <a:srgbClr val="000000"/>
        </a:dk1>
        <a:lt1>
          <a:srgbClr val="FFFFFF"/>
        </a:lt1>
        <a:dk2>
          <a:srgbClr val="000000"/>
        </a:dk2>
        <a:lt2>
          <a:srgbClr val="CCECFF"/>
        </a:lt2>
        <a:accent1>
          <a:srgbClr val="6699FF"/>
        </a:accent1>
        <a:accent2>
          <a:srgbClr val="66CCFF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5CB9E7"/>
        </a:accent6>
        <a:hlink>
          <a:srgbClr val="CC99FF"/>
        </a:hlink>
        <a:folHlink>
          <a:srgbClr val="00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CBCBCB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D4D4D4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4">
        <a:dk1>
          <a:srgbClr val="000000"/>
        </a:dk1>
        <a:lt1>
          <a:srgbClr val="FFFFFF"/>
        </a:lt1>
        <a:dk2>
          <a:srgbClr val="008080"/>
        </a:dk2>
        <a:lt2>
          <a:srgbClr val="FFCC66"/>
        </a:lt2>
        <a:accent1>
          <a:srgbClr val="0099CC"/>
        </a:accent1>
        <a:accent2>
          <a:srgbClr val="009999"/>
        </a:accent2>
        <a:accent3>
          <a:srgbClr val="AAC0C0"/>
        </a:accent3>
        <a:accent4>
          <a:srgbClr val="DADADA"/>
        </a:accent4>
        <a:accent5>
          <a:srgbClr val="AACAE2"/>
        </a:accent5>
        <a:accent6>
          <a:srgbClr val="008A8A"/>
        </a:accent6>
        <a:hlink>
          <a:srgbClr val="6600CC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5">
        <a:dk1>
          <a:srgbClr val="000000"/>
        </a:dk1>
        <a:lt1>
          <a:srgbClr val="FFFFFF"/>
        </a:lt1>
        <a:dk2>
          <a:srgbClr val="993300"/>
        </a:dk2>
        <a:lt2>
          <a:srgbClr val="FFCC66"/>
        </a:lt2>
        <a:accent1>
          <a:srgbClr val="FF6633"/>
        </a:accent1>
        <a:accent2>
          <a:srgbClr val="CC6600"/>
        </a:accent2>
        <a:accent3>
          <a:srgbClr val="CAADAA"/>
        </a:accent3>
        <a:accent4>
          <a:srgbClr val="DADADA"/>
        </a:accent4>
        <a:accent5>
          <a:srgbClr val="FFB8AD"/>
        </a:accent5>
        <a:accent6>
          <a:srgbClr val="B95C00"/>
        </a:accent6>
        <a:hlink>
          <a:srgbClr val="CC0000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Soaring">
  <a:themeElements>
    <a:clrScheme name="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77777"/>
      </a:accent1>
      <a:accent2>
        <a:srgbClr val="C0C0C0"/>
      </a:accent2>
      <a:accent3>
        <a:srgbClr val="FFFFFF"/>
      </a:accent3>
      <a:accent4>
        <a:srgbClr val="000000"/>
      </a:accent4>
      <a:accent5>
        <a:srgbClr val="BDBDBD"/>
      </a:accent5>
      <a:accent6>
        <a:srgbClr val="AEAEAE"/>
      </a:accent6>
      <a:hlink>
        <a:srgbClr val="5F5F5F"/>
      </a:hlink>
      <a:folHlink>
        <a:srgbClr val="969696"/>
      </a:folHlink>
    </a:clrScheme>
    <a:fontScheme name="Soaring">
      <a:majorFont>
        <a:latin typeface="Times New Roman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Soaring 1">
        <a:dk1>
          <a:srgbClr val="000000"/>
        </a:dk1>
        <a:lt1>
          <a:srgbClr val="FFFFFF"/>
        </a:lt1>
        <a:dk2>
          <a:srgbClr val="0000FF"/>
        </a:dk2>
        <a:lt2>
          <a:srgbClr val="FFCC66"/>
        </a:lt2>
        <a:accent1>
          <a:srgbClr val="00FFFF"/>
        </a:accent1>
        <a:accent2>
          <a:srgbClr val="3366FF"/>
        </a:accent2>
        <a:accent3>
          <a:srgbClr val="AAAAFF"/>
        </a:accent3>
        <a:accent4>
          <a:srgbClr val="DADADA"/>
        </a:accent4>
        <a:accent5>
          <a:srgbClr val="AAFFFF"/>
        </a:accent5>
        <a:accent6>
          <a:srgbClr val="2D5CE7"/>
        </a:accent6>
        <a:hlink>
          <a:srgbClr val="FF0033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2">
        <a:dk1>
          <a:srgbClr val="000000"/>
        </a:dk1>
        <a:lt1>
          <a:srgbClr val="FFFFFF"/>
        </a:lt1>
        <a:dk2>
          <a:srgbClr val="000000"/>
        </a:dk2>
        <a:lt2>
          <a:srgbClr val="CCECFF"/>
        </a:lt2>
        <a:accent1>
          <a:srgbClr val="6699FF"/>
        </a:accent1>
        <a:accent2>
          <a:srgbClr val="66CCFF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5CB9E7"/>
        </a:accent6>
        <a:hlink>
          <a:srgbClr val="CC99FF"/>
        </a:hlink>
        <a:folHlink>
          <a:srgbClr val="00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CBCBCB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D4D4D4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4">
        <a:dk1>
          <a:srgbClr val="000000"/>
        </a:dk1>
        <a:lt1>
          <a:srgbClr val="FFFFFF"/>
        </a:lt1>
        <a:dk2>
          <a:srgbClr val="008080"/>
        </a:dk2>
        <a:lt2>
          <a:srgbClr val="FFCC66"/>
        </a:lt2>
        <a:accent1>
          <a:srgbClr val="0099CC"/>
        </a:accent1>
        <a:accent2>
          <a:srgbClr val="009999"/>
        </a:accent2>
        <a:accent3>
          <a:srgbClr val="AAC0C0"/>
        </a:accent3>
        <a:accent4>
          <a:srgbClr val="DADADA"/>
        </a:accent4>
        <a:accent5>
          <a:srgbClr val="AACAE2"/>
        </a:accent5>
        <a:accent6>
          <a:srgbClr val="008A8A"/>
        </a:accent6>
        <a:hlink>
          <a:srgbClr val="6600CC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5">
        <a:dk1>
          <a:srgbClr val="000000"/>
        </a:dk1>
        <a:lt1>
          <a:srgbClr val="FFFFFF"/>
        </a:lt1>
        <a:dk2>
          <a:srgbClr val="993300"/>
        </a:dk2>
        <a:lt2>
          <a:srgbClr val="FFCC66"/>
        </a:lt2>
        <a:accent1>
          <a:srgbClr val="FF6633"/>
        </a:accent1>
        <a:accent2>
          <a:srgbClr val="CC6600"/>
        </a:accent2>
        <a:accent3>
          <a:srgbClr val="CAADAA"/>
        </a:accent3>
        <a:accent4>
          <a:srgbClr val="DADADA"/>
        </a:accent4>
        <a:accent5>
          <a:srgbClr val="FFB8AD"/>
        </a:accent5>
        <a:accent6>
          <a:srgbClr val="B95C00"/>
        </a:accent6>
        <a:hlink>
          <a:srgbClr val="CC0000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6_Soaring">
  <a:themeElements>
    <a:clrScheme name="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77777"/>
      </a:accent1>
      <a:accent2>
        <a:srgbClr val="C0C0C0"/>
      </a:accent2>
      <a:accent3>
        <a:srgbClr val="FFFFFF"/>
      </a:accent3>
      <a:accent4>
        <a:srgbClr val="000000"/>
      </a:accent4>
      <a:accent5>
        <a:srgbClr val="BDBDBD"/>
      </a:accent5>
      <a:accent6>
        <a:srgbClr val="AEAEAE"/>
      </a:accent6>
      <a:hlink>
        <a:srgbClr val="5F5F5F"/>
      </a:hlink>
      <a:folHlink>
        <a:srgbClr val="969696"/>
      </a:folHlink>
    </a:clrScheme>
    <a:fontScheme name="Soaring">
      <a:majorFont>
        <a:latin typeface="Times New Roman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Soaring 1">
        <a:dk1>
          <a:srgbClr val="000000"/>
        </a:dk1>
        <a:lt1>
          <a:srgbClr val="FFFFFF"/>
        </a:lt1>
        <a:dk2>
          <a:srgbClr val="0000FF"/>
        </a:dk2>
        <a:lt2>
          <a:srgbClr val="FFCC66"/>
        </a:lt2>
        <a:accent1>
          <a:srgbClr val="00FFFF"/>
        </a:accent1>
        <a:accent2>
          <a:srgbClr val="3366FF"/>
        </a:accent2>
        <a:accent3>
          <a:srgbClr val="AAAAFF"/>
        </a:accent3>
        <a:accent4>
          <a:srgbClr val="DADADA"/>
        </a:accent4>
        <a:accent5>
          <a:srgbClr val="AAFFFF"/>
        </a:accent5>
        <a:accent6>
          <a:srgbClr val="2D5CE7"/>
        </a:accent6>
        <a:hlink>
          <a:srgbClr val="FF0033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2">
        <a:dk1>
          <a:srgbClr val="000000"/>
        </a:dk1>
        <a:lt1>
          <a:srgbClr val="FFFFFF"/>
        </a:lt1>
        <a:dk2>
          <a:srgbClr val="000000"/>
        </a:dk2>
        <a:lt2>
          <a:srgbClr val="CCECFF"/>
        </a:lt2>
        <a:accent1>
          <a:srgbClr val="6699FF"/>
        </a:accent1>
        <a:accent2>
          <a:srgbClr val="66CCFF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5CB9E7"/>
        </a:accent6>
        <a:hlink>
          <a:srgbClr val="CC99FF"/>
        </a:hlink>
        <a:folHlink>
          <a:srgbClr val="00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CBCBCB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D4D4D4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4">
        <a:dk1>
          <a:srgbClr val="000000"/>
        </a:dk1>
        <a:lt1>
          <a:srgbClr val="FFFFFF"/>
        </a:lt1>
        <a:dk2>
          <a:srgbClr val="008080"/>
        </a:dk2>
        <a:lt2>
          <a:srgbClr val="FFCC66"/>
        </a:lt2>
        <a:accent1>
          <a:srgbClr val="0099CC"/>
        </a:accent1>
        <a:accent2>
          <a:srgbClr val="009999"/>
        </a:accent2>
        <a:accent3>
          <a:srgbClr val="AAC0C0"/>
        </a:accent3>
        <a:accent4>
          <a:srgbClr val="DADADA"/>
        </a:accent4>
        <a:accent5>
          <a:srgbClr val="AACAE2"/>
        </a:accent5>
        <a:accent6>
          <a:srgbClr val="008A8A"/>
        </a:accent6>
        <a:hlink>
          <a:srgbClr val="6600CC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5">
        <a:dk1>
          <a:srgbClr val="000000"/>
        </a:dk1>
        <a:lt1>
          <a:srgbClr val="FFFFFF"/>
        </a:lt1>
        <a:dk2>
          <a:srgbClr val="993300"/>
        </a:dk2>
        <a:lt2>
          <a:srgbClr val="FFCC66"/>
        </a:lt2>
        <a:accent1>
          <a:srgbClr val="FF6633"/>
        </a:accent1>
        <a:accent2>
          <a:srgbClr val="CC6600"/>
        </a:accent2>
        <a:accent3>
          <a:srgbClr val="CAADAA"/>
        </a:accent3>
        <a:accent4>
          <a:srgbClr val="DADADA"/>
        </a:accent4>
        <a:accent5>
          <a:srgbClr val="FFB8AD"/>
        </a:accent5>
        <a:accent6>
          <a:srgbClr val="B95C00"/>
        </a:accent6>
        <a:hlink>
          <a:srgbClr val="CC0000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7_Soaring">
  <a:themeElements>
    <a:clrScheme name="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77777"/>
      </a:accent1>
      <a:accent2>
        <a:srgbClr val="C0C0C0"/>
      </a:accent2>
      <a:accent3>
        <a:srgbClr val="FFFFFF"/>
      </a:accent3>
      <a:accent4>
        <a:srgbClr val="000000"/>
      </a:accent4>
      <a:accent5>
        <a:srgbClr val="BDBDBD"/>
      </a:accent5>
      <a:accent6>
        <a:srgbClr val="AEAEAE"/>
      </a:accent6>
      <a:hlink>
        <a:srgbClr val="5F5F5F"/>
      </a:hlink>
      <a:folHlink>
        <a:srgbClr val="969696"/>
      </a:folHlink>
    </a:clrScheme>
    <a:fontScheme name="Soaring">
      <a:majorFont>
        <a:latin typeface="Times New Roman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Soaring 1">
        <a:dk1>
          <a:srgbClr val="000000"/>
        </a:dk1>
        <a:lt1>
          <a:srgbClr val="FFFFFF"/>
        </a:lt1>
        <a:dk2>
          <a:srgbClr val="0000FF"/>
        </a:dk2>
        <a:lt2>
          <a:srgbClr val="FFCC66"/>
        </a:lt2>
        <a:accent1>
          <a:srgbClr val="00FFFF"/>
        </a:accent1>
        <a:accent2>
          <a:srgbClr val="3366FF"/>
        </a:accent2>
        <a:accent3>
          <a:srgbClr val="AAAAFF"/>
        </a:accent3>
        <a:accent4>
          <a:srgbClr val="DADADA"/>
        </a:accent4>
        <a:accent5>
          <a:srgbClr val="AAFFFF"/>
        </a:accent5>
        <a:accent6>
          <a:srgbClr val="2D5CE7"/>
        </a:accent6>
        <a:hlink>
          <a:srgbClr val="FF0033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2">
        <a:dk1>
          <a:srgbClr val="000000"/>
        </a:dk1>
        <a:lt1>
          <a:srgbClr val="FFFFFF"/>
        </a:lt1>
        <a:dk2>
          <a:srgbClr val="000000"/>
        </a:dk2>
        <a:lt2>
          <a:srgbClr val="CCECFF"/>
        </a:lt2>
        <a:accent1>
          <a:srgbClr val="6699FF"/>
        </a:accent1>
        <a:accent2>
          <a:srgbClr val="66CCFF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5CB9E7"/>
        </a:accent6>
        <a:hlink>
          <a:srgbClr val="CC99FF"/>
        </a:hlink>
        <a:folHlink>
          <a:srgbClr val="00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CBCBCB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D4D4D4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4">
        <a:dk1>
          <a:srgbClr val="000000"/>
        </a:dk1>
        <a:lt1>
          <a:srgbClr val="FFFFFF"/>
        </a:lt1>
        <a:dk2>
          <a:srgbClr val="008080"/>
        </a:dk2>
        <a:lt2>
          <a:srgbClr val="FFCC66"/>
        </a:lt2>
        <a:accent1>
          <a:srgbClr val="0099CC"/>
        </a:accent1>
        <a:accent2>
          <a:srgbClr val="009999"/>
        </a:accent2>
        <a:accent3>
          <a:srgbClr val="AAC0C0"/>
        </a:accent3>
        <a:accent4>
          <a:srgbClr val="DADADA"/>
        </a:accent4>
        <a:accent5>
          <a:srgbClr val="AACAE2"/>
        </a:accent5>
        <a:accent6>
          <a:srgbClr val="008A8A"/>
        </a:accent6>
        <a:hlink>
          <a:srgbClr val="6600CC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5">
        <a:dk1>
          <a:srgbClr val="000000"/>
        </a:dk1>
        <a:lt1>
          <a:srgbClr val="FFFFFF"/>
        </a:lt1>
        <a:dk2>
          <a:srgbClr val="993300"/>
        </a:dk2>
        <a:lt2>
          <a:srgbClr val="FFCC66"/>
        </a:lt2>
        <a:accent1>
          <a:srgbClr val="FF6633"/>
        </a:accent1>
        <a:accent2>
          <a:srgbClr val="CC6600"/>
        </a:accent2>
        <a:accent3>
          <a:srgbClr val="CAADAA"/>
        </a:accent3>
        <a:accent4>
          <a:srgbClr val="DADADA"/>
        </a:accent4>
        <a:accent5>
          <a:srgbClr val="FFB8AD"/>
        </a:accent5>
        <a:accent6>
          <a:srgbClr val="B95C00"/>
        </a:accent6>
        <a:hlink>
          <a:srgbClr val="CC0000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8_Soaring">
  <a:themeElements>
    <a:clrScheme name="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77777"/>
      </a:accent1>
      <a:accent2>
        <a:srgbClr val="C0C0C0"/>
      </a:accent2>
      <a:accent3>
        <a:srgbClr val="FFFFFF"/>
      </a:accent3>
      <a:accent4>
        <a:srgbClr val="000000"/>
      </a:accent4>
      <a:accent5>
        <a:srgbClr val="BDBDBD"/>
      </a:accent5>
      <a:accent6>
        <a:srgbClr val="AEAEAE"/>
      </a:accent6>
      <a:hlink>
        <a:srgbClr val="5F5F5F"/>
      </a:hlink>
      <a:folHlink>
        <a:srgbClr val="969696"/>
      </a:folHlink>
    </a:clrScheme>
    <a:fontScheme name="Soaring">
      <a:majorFont>
        <a:latin typeface="Times New Roman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Soaring 1">
        <a:dk1>
          <a:srgbClr val="000000"/>
        </a:dk1>
        <a:lt1>
          <a:srgbClr val="FFFFFF"/>
        </a:lt1>
        <a:dk2>
          <a:srgbClr val="0000FF"/>
        </a:dk2>
        <a:lt2>
          <a:srgbClr val="FFCC66"/>
        </a:lt2>
        <a:accent1>
          <a:srgbClr val="00FFFF"/>
        </a:accent1>
        <a:accent2>
          <a:srgbClr val="3366FF"/>
        </a:accent2>
        <a:accent3>
          <a:srgbClr val="AAAAFF"/>
        </a:accent3>
        <a:accent4>
          <a:srgbClr val="DADADA"/>
        </a:accent4>
        <a:accent5>
          <a:srgbClr val="AAFFFF"/>
        </a:accent5>
        <a:accent6>
          <a:srgbClr val="2D5CE7"/>
        </a:accent6>
        <a:hlink>
          <a:srgbClr val="FF0033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2">
        <a:dk1>
          <a:srgbClr val="000000"/>
        </a:dk1>
        <a:lt1>
          <a:srgbClr val="FFFFFF"/>
        </a:lt1>
        <a:dk2>
          <a:srgbClr val="000000"/>
        </a:dk2>
        <a:lt2>
          <a:srgbClr val="CCECFF"/>
        </a:lt2>
        <a:accent1>
          <a:srgbClr val="6699FF"/>
        </a:accent1>
        <a:accent2>
          <a:srgbClr val="66CCFF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5CB9E7"/>
        </a:accent6>
        <a:hlink>
          <a:srgbClr val="CC99FF"/>
        </a:hlink>
        <a:folHlink>
          <a:srgbClr val="00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CBCBCB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D4D4D4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4">
        <a:dk1>
          <a:srgbClr val="000000"/>
        </a:dk1>
        <a:lt1>
          <a:srgbClr val="FFFFFF"/>
        </a:lt1>
        <a:dk2>
          <a:srgbClr val="008080"/>
        </a:dk2>
        <a:lt2>
          <a:srgbClr val="FFCC66"/>
        </a:lt2>
        <a:accent1>
          <a:srgbClr val="0099CC"/>
        </a:accent1>
        <a:accent2>
          <a:srgbClr val="009999"/>
        </a:accent2>
        <a:accent3>
          <a:srgbClr val="AAC0C0"/>
        </a:accent3>
        <a:accent4>
          <a:srgbClr val="DADADA"/>
        </a:accent4>
        <a:accent5>
          <a:srgbClr val="AACAE2"/>
        </a:accent5>
        <a:accent6>
          <a:srgbClr val="008A8A"/>
        </a:accent6>
        <a:hlink>
          <a:srgbClr val="6600CC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5">
        <a:dk1>
          <a:srgbClr val="000000"/>
        </a:dk1>
        <a:lt1>
          <a:srgbClr val="FFFFFF"/>
        </a:lt1>
        <a:dk2>
          <a:srgbClr val="993300"/>
        </a:dk2>
        <a:lt2>
          <a:srgbClr val="FFCC66"/>
        </a:lt2>
        <a:accent1>
          <a:srgbClr val="FF6633"/>
        </a:accent1>
        <a:accent2>
          <a:srgbClr val="CC6600"/>
        </a:accent2>
        <a:accent3>
          <a:srgbClr val="CAADAA"/>
        </a:accent3>
        <a:accent4>
          <a:srgbClr val="DADADA"/>
        </a:accent4>
        <a:accent5>
          <a:srgbClr val="FFB8AD"/>
        </a:accent5>
        <a:accent6>
          <a:srgbClr val="B95C00"/>
        </a:accent6>
        <a:hlink>
          <a:srgbClr val="CC0000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Designs\Soaring.pot</Template>
  <TotalTime>3776</TotalTime>
  <Words>618</Words>
  <Application>Microsoft Office PowerPoint</Application>
  <PresentationFormat>Letter Paper (8.5x11 in)</PresentationFormat>
  <Paragraphs>122</Paragraphs>
  <Slides>17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7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Soaring</vt:lpstr>
      <vt:lpstr>1_Soaring</vt:lpstr>
      <vt:lpstr>3_Soaring</vt:lpstr>
      <vt:lpstr>4_Soaring</vt:lpstr>
      <vt:lpstr>6_Soaring</vt:lpstr>
      <vt:lpstr>7_Soaring</vt:lpstr>
      <vt:lpstr>8_Soaring</vt:lpstr>
      <vt:lpstr>Image</vt:lpstr>
      <vt:lpstr>Adobe Photoshop Image</vt:lpstr>
      <vt:lpstr>Slide 1</vt:lpstr>
      <vt:lpstr>Topics</vt:lpstr>
      <vt:lpstr>Company Overview</vt:lpstr>
      <vt:lpstr>Core Business</vt:lpstr>
      <vt:lpstr>Service Focus </vt:lpstr>
      <vt:lpstr>Sample Client List</vt:lpstr>
      <vt:lpstr>Sample COTS Products</vt:lpstr>
      <vt:lpstr>Sample Product Solutions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Contact Information</vt:lpstr>
    </vt:vector>
  </TitlesOfParts>
  <Company>Velocite Systems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 Cook</dc:creator>
  <cp:lastModifiedBy> </cp:lastModifiedBy>
  <cp:revision>242</cp:revision>
  <dcterms:created xsi:type="dcterms:W3CDTF">2002-01-02T15:24:17Z</dcterms:created>
  <dcterms:modified xsi:type="dcterms:W3CDTF">2010-09-27T15:27:21Z</dcterms:modified>
</cp:coreProperties>
</file>